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2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  <p:sldMasterId id="2147483820" r:id="rId5"/>
    <p:sldMasterId id="2147483870" r:id="rId6"/>
  </p:sldMasterIdLst>
  <p:notesMasterIdLst>
    <p:notesMasterId r:id="rId65"/>
  </p:notesMasterIdLst>
  <p:handoutMasterIdLst>
    <p:handoutMasterId r:id="rId66"/>
  </p:handoutMasterIdLst>
  <p:sldIdLst>
    <p:sldId id="396" r:id="rId7"/>
    <p:sldId id="542" r:id="rId8"/>
    <p:sldId id="458" r:id="rId9"/>
    <p:sldId id="563" r:id="rId10"/>
    <p:sldId id="564" r:id="rId11"/>
    <p:sldId id="456" r:id="rId12"/>
    <p:sldId id="566" r:id="rId13"/>
    <p:sldId id="565" r:id="rId14"/>
    <p:sldId id="485" r:id="rId15"/>
    <p:sldId id="556" r:id="rId16"/>
    <p:sldId id="545" r:id="rId17"/>
    <p:sldId id="550" r:id="rId18"/>
    <p:sldId id="555" r:id="rId19"/>
    <p:sldId id="535" r:id="rId20"/>
    <p:sldId id="536" r:id="rId21"/>
    <p:sldId id="537" r:id="rId22"/>
    <p:sldId id="538" r:id="rId23"/>
    <p:sldId id="539" r:id="rId24"/>
    <p:sldId id="540" r:id="rId25"/>
    <p:sldId id="557" r:id="rId26"/>
    <p:sldId id="546" r:id="rId27"/>
    <p:sldId id="497" r:id="rId28"/>
    <p:sldId id="574" r:id="rId29"/>
    <p:sldId id="575" r:id="rId30"/>
    <p:sldId id="576" r:id="rId31"/>
    <p:sldId id="569" r:id="rId32"/>
    <p:sldId id="570" r:id="rId33"/>
    <p:sldId id="571" r:id="rId34"/>
    <p:sldId id="572" r:id="rId35"/>
    <p:sldId id="573" r:id="rId36"/>
    <p:sldId id="551" r:id="rId37"/>
    <p:sldId id="558" r:id="rId38"/>
    <p:sldId id="543" r:id="rId39"/>
    <p:sldId id="559" r:id="rId40"/>
    <p:sldId id="505" r:id="rId41"/>
    <p:sldId id="514" r:id="rId42"/>
    <p:sldId id="516" r:id="rId43"/>
    <p:sldId id="517" r:id="rId44"/>
    <p:sldId id="519" r:id="rId45"/>
    <p:sldId id="522" r:id="rId46"/>
    <p:sldId id="524" r:id="rId47"/>
    <p:sldId id="525" r:id="rId48"/>
    <p:sldId id="567" r:id="rId49"/>
    <p:sldId id="528" r:id="rId50"/>
    <p:sldId id="529" r:id="rId51"/>
    <p:sldId id="530" r:id="rId52"/>
    <p:sldId id="531" r:id="rId53"/>
    <p:sldId id="534" r:id="rId54"/>
    <p:sldId id="577" r:id="rId55"/>
    <p:sldId id="578" r:id="rId56"/>
    <p:sldId id="579" r:id="rId57"/>
    <p:sldId id="580" r:id="rId58"/>
    <p:sldId id="549" r:id="rId59"/>
    <p:sldId id="500" r:id="rId60"/>
    <p:sldId id="568" r:id="rId61"/>
    <p:sldId id="560" r:id="rId62"/>
    <p:sldId id="561" r:id="rId63"/>
    <p:sldId id="562" r:id="rId6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0738"/>
    <a:srgbClr val="003865"/>
    <a:srgbClr val="000000"/>
    <a:srgbClr val="78BE21"/>
    <a:srgbClr val="0D0D0D"/>
    <a:srgbClr val="E8E8E8"/>
    <a:srgbClr val="00A3E2"/>
    <a:srgbClr val="2C2C2C"/>
    <a:srgbClr val="F5F5F5"/>
    <a:srgbClr val="38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89889" autoAdjust="0"/>
  </p:normalViewPr>
  <p:slideViewPr>
    <p:cSldViewPr snapToGrid="0">
      <p:cViewPr varScale="1">
        <p:scale>
          <a:sx n="75" d="100"/>
          <a:sy n="75" d="100"/>
        </p:scale>
        <p:origin x="21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slide" Target="slides/slide5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BC328E-585F-40AF-8046-7BECCAFF9BA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611EB7-03B3-4FE8-9D69-930CA2BE2D2A}">
      <dgm:prSet phldrT="[Text]"/>
      <dgm:spPr/>
      <dgm:t>
        <a:bodyPr/>
        <a:lstStyle/>
        <a:p>
          <a:r>
            <a:rPr lang="en-US" dirty="0" smtClean="0"/>
            <a:t>Federal laws</a:t>
          </a:r>
          <a:endParaRPr lang="en-US" dirty="0"/>
        </a:p>
      </dgm:t>
    </dgm:pt>
    <dgm:pt modelId="{1DA660A6-7DA7-487F-9223-DB7C1E73B24F}" type="parTrans" cxnId="{183FA45E-0FDF-4504-9345-B8386422E08F}">
      <dgm:prSet/>
      <dgm:spPr/>
      <dgm:t>
        <a:bodyPr/>
        <a:lstStyle/>
        <a:p>
          <a:endParaRPr lang="en-US"/>
        </a:p>
      </dgm:t>
    </dgm:pt>
    <dgm:pt modelId="{FFB8456C-0482-412D-97B5-6ECDE02E4510}" type="sibTrans" cxnId="{183FA45E-0FDF-4504-9345-B8386422E08F}">
      <dgm:prSet/>
      <dgm:spPr/>
      <dgm:t>
        <a:bodyPr/>
        <a:lstStyle/>
        <a:p>
          <a:endParaRPr lang="en-US"/>
        </a:p>
      </dgm:t>
    </dgm:pt>
    <dgm:pt modelId="{05DAC4FD-37DC-47BE-9A7E-6D5A24A9B4FD}">
      <dgm:prSet phldrT="[Text]"/>
      <dgm:spPr/>
      <dgm:t>
        <a:bodyPr/>
        <a:lstStyle/>
        <a:p>
          <a:r>
            <a:rPr lang="en-US" dirty="0" smtClean="0"/>
            <a:t>Treaties</a:t>
          </a:r>
          <a:endParaRPr lang="en-US" dirty="0"/>
        </a:p>
      </dgm:t>
    </dgm:pt>
    <dgm:pt modelId="{039FEDB8-311B-4AF6-8C75-68335F602F22}" type="parTrans" cxnId="{14A60EFE-5840-4FB5-AF33-8AAD99E58C28}">
      <dgm:prSet/>
      <dgm:spPr/>
      <dgm:t>
        <a:bodyPr/>
        <a:lstStyle/>
        <a:p>
          <a:endParaRPr lang="en-US"/>
        </a:p>
      </dgm:t>
    </dgm:pt>
    <dgm:pt modelId="{B87359F5-DE33-4BF9-BAF8-62C5776F5DC1}" type="sibTrans" cxnId="{14A60EFE-5840-4FB5-AF33-8AAD99E58C28}">
      <dgm:prSet/>
      <dgm:spPr/>
      <dgm:t>
        <a:bodyPr/>
        <a:lstStyle/>
        <a:p>
          <a:endParaRPr lang="en-US"/>
        </a:p>
      </dgm:t>
    </dgm:pt>
    <dgm:pt modelId="{89B59FC6-3639-4476-AE48-F63108FE77A5}">
      <dgm:prSet phldrT="[Text]"/>
      <dgm:spPr/>
      <dgm:t>
        <a:bodyPr/>
        <a:lstStyle/>
        <a:p>
          <a:r>
            <a:rPr lang="en-US" dirty="0" smtClean="0"/>
            <a:t>Tribal Governance</a:t>
          </a:r>
          <a:endParaRPr lang="en-US" dirty="0"/>
        </a:p>
      </dgm:t>
    </dgm:pt>
    <dgm:pt modelId="{66F3ADD2-8863-4B8B-82E5-A8305C1E23AF}" type="parTrans" cxnId="{B3FE3816-A0D1-4CC1-942B-D6E559B51E2D}">
      <dgm:prSet/>
      <dgm:spPr/>
      <dgm:t>
        <a:bodyPr/>
        <a:lstStyle/>
        <a:p>
          <a:endParaRPr lang="en-US"/>
        </a:p>
      </dgm:t>
    </dgm:pt>
    <dgm:pt modelId="{D3BFCACA-1624-445E-9F38-37E6DDD8D265}" type="sibTrans" cxnId="{B3FE3816-A0D1-4CC1-942B-D6E559B51E2D}">
      <dgm:prSet/>
      <dgm:spPr/>
      <dgm:t>
        <a:bodyPr/>
        <a:lstStyle/>
        <a:p>
          <a:endParaRPr lang="en-US"/>
        </a:p>
      </dgm:t>
    </dgm:pt>
    <dgm:pt modelId="{A17424BD-6018-415E-9A87-EB0C6D388180}">
      <dgm:prSet phldrT="[Text]"/>
      <dgm:spPr/>
      <dgm:t>
        <a:bodyPr/>
        <a:lstStyle/>
        <a:p>
          <a:r>
            <a:rPr lang="en-US" dirty="0" smtClean="0"/>
            <a:t>Culture</a:t>
          </a:r>
          <a:endParaRPr lang="en-US" dirty="0"/>
        </a:p>
      </dgm:t>
    </dgm:pt>
    <dgm:pt modelId="{11B6305C-CD11-4A72-B774-958A8E3FD637}" type="parTrans" cxnId="{C48F21EF-8861-40A1-8E68-BF17F20BB46B}">
      <dgm:prSet/>
      <dgm:spPr/>
      <dgm:t>
        <a:bodyPr/>
        <a:lstStyle/>
        <a:p>
          <a:endParaRPr lang="en-US"/>
        </a:p>
      </dgm:t>
    </dgm:pt>
    <dgm:pt modelId="{A1133281-D8CD-4BE6-99FA-3BFEA5B49750}" type="sibTrans" cxnId="{C48F21EF-8861-40A1-8E68-BF17F20BB46B}">
      <dgm:prSet/>
      <dgm:spPr/>
      <dgm:t>
        <a:bodyPr/>
        <a:lstStyle/>
        <a:p>
          <a:endParaRPr lang="en-US"/>
        </a:p>
      </dgm:t>
    </dgm:pt>
    <dgm:pt modelId="{F4243486-E985-4C54-BA96-C05731C19C44}">
      <dgm:prSet phldrT="[Text]"/>
      <dgm:spPr/>
      <dgm:t>
        <a:bodyPr/>
        <a:lstStyle/>
        <a:p>
          <a:r>
            <a:rPr lang="en-US" dirty="0" smtClean="0"/>
            <a:t>Indian Lands</a:t>
          </a:r>
          <a:endParaRPr lang="en-US" dirty="0"/>
        </a:p>
      </dgm:t>
    </dgm:pt>
    <dgm:pt modelId="{66D64C16-4D6D-401E-8DC5-DE7FA5053C3F}" type="parTrans" cxnId="{3A15D978-8135-4F4D-AE46-9F59557FEDFB}">
      <dgm:prSet/>
      <dgm:spPr/>
      <dgm:t>
        <a:bodyPr/>
        <a:lstStyle/>
        <a:p>
          <a:endParaRPr lang="en-US"/>
        </a:p>
      </dgm:t>
    </dgm:pt>
    <dgm:pt modelId="{CAAD291D-3098-481B-B83D-58D78DEE6108}" type="sibTrans" cxnId="{3A15D978-8135-4F4D-AE46-9F59557FEDFB}">
      <dgm:prSet/>
      <dgm:spPr/>
      <dgm:t>
        <a:bodyPr/>
        <a:lstStyle/>
        <a:p>
          <a:endParaRPr lang="en-US"/>
        </a:p>
      </dgm:t>
    </dgm:pt>
    <dgm:pt modelId="{8D46FCDF-7E34-4694-8A88-9A6A224219E7}" type="pres">
      <dgm:prSet presAssocID="{B0BC328E-585F-40AF-8046-7BECCAFF9BA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804767-D56F-4E63-B69D-0E36B0BEE7B7}" type="pres">
      <dgm:prSet presAssocID="{3B611EB7-03B3-4FE8-9D69-930CA2BE2D2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60B7D1-5DDE-467B-8194-AE19B41C8E84}" type="pres">
      <dgm:prSet presAssocID="{FFB8456C-0482-412D-97B5-6ECDE02E4510}" presName="sibTrans" presStyleLbl="sibTrans2D1" presStyleIdx="0" presStyleCnt="5"/>
      <dgm:spPr/>
      <dgm:t>
        <a:bodyPr/>
        <a:lstStyle/>
        <a:p>
          <a:endParaRPr lang="en-US"/>
        </a:p>
      </dgm:t>
    </dgm:pt>
    <dgm:pt modelId="{3CE4B87D-8552-4BD4-8BBB-B4332F75B867}" type="pres">
      <dgm:prSet presAssocID="{FFB8456C-0482-412D-97B5-6ECDE02E4510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924B85CD-CD40-42C9-B9B8-67D181DD08F2}" type="pres">
      <dgm:prSet presAssocID="{05DAC4FD-37DC-47BE-9A7E-6D5A24A9B4F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68B048-89C6-4CEE-957E-08BF22CE5BCA}" type="pres">
      <dgm:prSet presAssocID="{B87359F5-DE33-4BF9-BAF8-62C5776F5DC1}" presName="sibTrans" presStyleLbl="sibTrans2D1" presStyleIdx="1" presStyleCnt="5"/>
      <dgm:spPr/>
      <dgm:t>
        <a:bodyPr/>
        <a:lstStyle/>
        <a:p>
          <a:endParaRPr lang="en-US"/>
        </a:p>
      </dgm:t>
    </dgm:pt>
    <dgm:pt modelId="{83EBE91C-2EEB-476D-9CF3-A8EE37EF5594}" type="pres">
      <dgm:prSet presAssocID="{B87359F5-DE33-4BF9-BAF8-62C5776F5DC1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2A5285B5-F219-4800-910D-6C13AEE518CC}" type="pres">
      <dgm:prSet presAssocID="{89B59FC6-3639-4476-AE48-F63108FE77A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F6B4DA-88E1-4A08-A99F-3AA5A249DAD8}" type="pres">
      <dgm:prSet presAssocID="{D3BFCACA-1624-445E-9F38-37E6DDD8D265}" presName="sibTrans" presStyleLbl="sibTrans2D1" presStyleIdx="2" presStyleCnt="5"/>
      <dgm:spPr/>
      <dgm:t>
        <a:bodyPr/>
        <a:lstStyle/>
        <a:p>
          <a:endParaRPr lang="en-US"/>
        </a:p>
      </dgm:t>
    </dgm:pt>
    <dgm:pt modelId="{9CD4259B-2B3D-461C-A846-E8F54236AC27}" type="pres">
      <dgm:prSet presAssocID="{D3BFCACA-1624-445E-9F38-37E6DDD8D265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9FD7417C-F690-41CD-9C12-16000E87C6A1}" type="pres">
      <dgm:prSet presAssocID="{A17424BD-6018-415E-9A87-EB0C6D38818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D43E1A-4175-4B76-AABF-1E5EE4EDD4DD}" type="pres">
      <dgm:prSet presAssocID="{A1133281-D8CD-4BE6-99FA-3BFEA5B49750}" presName="sibTrans" presStyleLbl="sibTrans2D1" presStyleIdx="3" presStyleCnt="5"/>
      <dgm:spPr/>
      <dgm:t>
        <a:bodyPr/>
        <a:lstStyle/>
        <a:p>
          <a:endParaRPr lang="en-US"/>
        </a:p>
      </dgm:t>
    </dgm:pt>
    <dgm:pt modelId="{4D1CADC5-A583-4D39-B0D9-57DC87D78E38}" type="pres">
      <dgm:prSet presAssocID="{A1133281-D8CD-4BE6-99FA-3BFEA5B49750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30B2F68A-8F26-4558-8E57-2668852455E6}" type="pres">
      <dgm:prSet presAssocID="{F4243486-E985-4C54-BA96-C05731C19C4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835E12-24EB-463F-A0EE-310B343EE11B}" type="pres">
      <dgm:prSet presAssocID="{CAAD291D-3098-481B-B83D-58D78DEE6108}" presName="sibTrans" presStyleLbl="sibTrans2D1" presStyleIdx="4" presStyleCnt="5"/>
      <dgm:spPr/>
      <dgm:t>
        <a:bodyPr/>
        <a:lstStyle/>
        <a:p>
          <a:endParaRPr lang="en-US"/>
        </a:p>
      </dgm:t>
    </dgm:pt>
    <dgm:pt modelId="{75BFB726-056D-4FBF-B2B7-214D97D143D8}" type="pres">
      <dgm:prSet presAssocID="{CAAD291D-3098-481B-B83D-58D78DEE6108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F3D1BD43-F001-4AF4-8BEF-AC0A7604B0B8}" type="presOf" srcId="{B87359F5-DE33-4BF9-BAF8-62C5776F5DC1}" destId="{2068B048-89C6-4CEE-957E-08BF22CE5BCA}" srcOrd="0" destOrd="0" presId="urn:microsoft.com/office/officeart/2005/8/layout/cycle2"/>
    <dgm:cxn modelId="{24C24553-A4CB-4AA5-9B2C-AF99585FE8C9}" type="presOf" srcId="{CAAD291D-3098-481B-B83D-58D78DEE6108}" destId="{75BFB726-056D-4FBF-B2B7-214D97D143D8}" srcOrd="1" destOrd="0" presId="urn:microsoft.com/office/officeart/2005/8/layout/cycle2"/>
    <dgm:cxn modelId="{680188F4-8BBB-4CB7-A3A2-A0CB3ED3F0F1}" type="presOf" srcId="{F4243486-E985-4C54-BA96-C05731C19C44}" destId="{30B2F68A-8F26-4558-8E57-2668852455E6}" srcOrd="0" destOrd="0" presId="urn:microsoft.com/office/officeart/2005/8/layout/cycle2"/>
    <dgm:cxn modelId="{76DD92E4-5145-419B-96D7-81D3166A7992}" type="presOf" srcId="{B87359F5-DE33-4BF9-BAF8-62C5776F5DC1}" destId="{83EBE91C-2EEB-476D-9CF3-A8EE37EF5594}" srcOrd="1" destOrd="0" presId="urn:microsoft.com/office/officeart/2005/8/layout/cycle2"/>
    <dgm:cxn modelId="{85A00CC5-BEA3-49F8-83E9-841139190F97}" type="presOf" srcId="{FFB8456C-0482-412D-97B5-6ECDE02E4510}" destId="{3CE4B87D-8552-4BD4-8BBB-B4332F75B867}" srcOrd="1" destOrd="0" presId="urn:microsoft.com/office/officeart/2005/8/layout/cycle2"/>
    <dgm:cxn modelId="{19D9E0AE-D2F4-42AF-85F4-66ABDC8F5396}" type="presOf" srcId="{D3BFCACA-1624-445E-9F38-37E6DDD8D265}" destId="{9CD4259B-2B3D-461C-A846-E8F54236AC27}" srcOrd="1" destOrd="0" presId="urn:microsoft.com/office/officeart/2005/8/layout/cycle2"/>
    <dgm:cxn modelId="{B3FE3816-A0D1-4CC1-942B-D6E559B51E2D}" srcId="{B0BC328E-585F-40AF-8046-7BECCAFF9BA7}" destId="{89B59FC6-3639-4476-AE48-F63108FE77A5}" srcOrd="2" destOrd="0" parTransId="{66F3ADD2-8863-4B8B-82E5-A8305C1E23AF}" sibTransId="{D3BFCACA-1624-445E-9F38-37E6DDD8D265}"/>
    <dgm:cxn modelId="{34EF0B0E-1097-4C65-886F-485F2F29C63F}" type="presOf" srcId="{FFB8456C-0482-412D-97B5-6ECDE02E4510}" destId="{4460B7D1-5DDE-467B-8194-AE19B41C8E84}" srcOrd="0" destOrd="0" presId="urn:microsoft.com/office/officeart/2005/8/layout/cycle2"/>
    <dgm:cxn modelId="{42EC2F29-4E95-4C21-B58A-F09CB7595255}" type="presOf" srcId="{05DAC4FD-37DC-47BE-9A7E-6D5A24A9B4FD}" destId="{924B85CD-CD40-42C9-B9B8-67D181DD08F2}" srcOrd="0" destOrd="0" presId="urn:microsoft.com/office/officeart/2005/8/layout/cycle2"/>
    <dgm:cxn modelId="{B0851A85-2142-4CE3-AB09-3A352FE139D9}" type="presOf" srcId="{3B611EB7-03B3-4FE8-9D69-930CA2BE2D2A}" destId="{8F804767-D56F-4E63-B69D-0E36B0BEE7B7}" srcOrd="0" destOrd="0" presId="urn:microsoft.com/office/officeart/2005/8/layout/cycle2"/>
    <dgm:cxn modelId="{8210F822-6145-4B26-B541-8BEFF4E5BDEB}" type="presOf" srcId="{A17424BD-6018-415E-9A87-EB0C6D388180}" destId="{9FD7417C-F690-41CD-9C12-16000E87C6A1}" srcOrd="0" destOrd="0" presId="urn:microsoft.com/office/officeart/2005/8/layout/cycle2"/>
    <dgm:cxn modelId="{36ED1C27-0013-41B8-ACE0-ACCBA1CFE805}" type="presOf" srcId="{A1133281-D8CD-4BE6-99FA-3BFEA5B49750}" destId="{4D1CADC5-A583-4D39-B0D9-57DC87D78E38}" srcOrd="1" destOrd="0" presId="urn:microsoft.com/office/officeart/2005/8/layout/cycle2"/>
    <dgm:cxn modelId="{0128DE3E-BC44-4C29-A12E-91F73E96BC79}" type="presOf" srcId="{89B59FC6-3639-4476-AE48-F63108FE77A5}" destId="{2A5285B5-F219-4800-910D-6C13AEE518CC}" srcOrd="0" destOrd="0" presId="urn:microsoft.com/office/officeart/2005/8/layout/cycle2"/>
    <dgm:cxn modelId="{3E96EEBA-14D5-431D-BE04-98375059ACFE}" type="presOf" srcId="{B0BC328E-585F-40AF-8046-7BECCAFF9BA7}" destId="{8D46FCDF-7E34-4694-8A88-9A6A224219E7}" srcOrd="0" destOrd="0" presId="urn:microsoft.com/office/officeart/2005/8/layout/cycle2"/>
    <dgm:cxn modelId="{DE6DD880-3066-4D4E-A343-526444F9EDFE}" type="presOf" srcId="{D3BFCACA-1624-445E-9F38-37E6DDD8D265}" destId="{4EF6B4DA-88E1-4A08-A99F-3AA5A249DAD8}" srcOrd="0" destOrd="0" presId="urn:microsoft.com/office/officeart/2005/8/layout/cycle2"/>
    <dgm:cxn modelId="{D71147C3-539A-4066-944A-EE9D8C58156B}" type="presOf" srcId="{A1133281-D8CD-4BE6-99FA-3BFEA5B49750}" destId="{E1D43E1A-4175-4B76-AABF-1E5EE4EDD4DD}" srcOrd="0" destOrd="0" presId="urn:microsoft.com/office/officeart/2005/8/layout/cycle2"/>
    <dgm:cxn modelId="{C48F21EF-8861-40A1-8E68-BF17F20BB46B}" srcId="{B0BC328E-585F-40AF-8046-7BECCAFF9BA7}" destId="{A17424BD-6018-415E-9A87-EB0C6D388180}" srcOrd="3" destOrd="0" parTransId="{11B6305C-CD11-4A72-B774-958A8E3FD637}" sibTransId="{A1133281-D8CD-4BE6-99FA-3BFEA5B49750}"/>
    <dgm:cxn modelId="{3A15D978-8135-4F4D-AE46-9F59557FEDFB}" srcId="{B0BC328E-585F-40AF-8046-7BECCAFF9BA7}" destId="{F4243486-E985-4C54-BA96-C05731C19C44}" srcOrd="4" destOrd="0" parTransId="{66D64C16-4D6D-401E-8DC5-DE7FA5053C3F}" sibTransId="{CAAD291D-3098-481B-B83D-58D78DEE6108}"/>
    <dgm:cxn modelId="{0FFFCBEB-5E48-401F-B710-AEFABFB1AC9B}" type="presOf" srcId="{CAAD291D-3098-481B-B83D-58D78DEE6108}" destId="{EB835E12-24EB-463F-A0EE-310B343EE11B}" srcOrd="0" destOrd="0" presId="urn:microsoft.com/office/officeart/2005/8/layout/cycle2"/>
    <dgm:cxn modelId="{183FA45E-0FDF-4504-9345-B8386422E08F}" srcId="{B0BC328E-585F-40AF-8046-7BECCAFF9BA7}" destId="{3B611EB7-03B3-4FE8-9D69-930CA2BE2D2A}" srcOrd="0" destOrd="0" parTransId="{1DA660A6-7DA7-487F-9223-DB7C1E73B24F}" sibTransId="{FFB8456C-0482-412D-97B5-6ECDE02E4510}"/>
    <dgm:cxn modelId="{14A60EFE-5840-4FB5-AF33-8AAD99E58C28}" srcId="{B0BC328E-585F-40AF-8046-7BECCAFF9BA7}" destId="{05DAC4FD-37DC-47BE-9A7E-6D5A24A9B4FD}" srcOrd="1" destOrd="0" parTransId="{039FEDB8-311B-4AF6-8C75-68335F602F22}" sibTransId="{B87359F5-DE33-4BF9-BAF8-62C5776F5DC1}"/>
    <dgm:cxn modelId="{41D0A852-E238-491F-91ED-527658E43D49}" type="presParOf" srcId="{8D46FCDF-7E34-4694-8A88-9A6A224219E7}" destId="{8F804767-D56F-4E63-B69D-0E36B0BEE7B7}" srcOrd="0" destOrd="0" presId="urn:microsoft.com/office/officeart/2005/8/layout/cycle2"/>
    <dgm:cxn modelId="{2B0DE72C-F87B-41DC-BF6E-5312993B482C}" type="presParOf" srcId="{8D46FCDF-7E34-4694-8A88-9A6A224219E7}" destId="{4460B7D1-5DDE-467B-8194-AE19B41C8E84}" srcOrd="1" destOrd="0" presId="urn:microsoft.com/office/officeart/2005/8/layout/cycle2"/>
    <dgm:cxn modelId="{53DEEB46-D601-45B1-9E62-A42F8FDCE59F}" type="presParOf" srcId="{4460B7D1-5DDE-467B-8194-AE19B41C8E84}" destId="{3CE4B87D-8552-4BD4-8BBB-B4332F75B867}" srcOrd="0" destOrd="0" presId="urn:microsoft.com/office/officeart/2005/8/layout/cycle2"/>
    <dgm:cxn modelId="{BDB61915-3AA0-4300-B659-D529256FADEB}" type="presParOf" srcId="{8D46FCDF-7E34-4694-8A88-9A6A224219E7}" destId="{924B85CD-CD40-42C9-B9B8-67D181DD08F2}" srcOrd="2" destOrd="0" presId="urn:microsoft.com/office/officeart/2005/8/layout/cycle2"/>
    <dgm:cxn modelId="{F4B9797B-E1EB-4B37-990C-2ED08962713E}" type="presParOf" srcId="{8D46FCDF-7E34-4694-8A88-9A6A224219E7}" destId="{2068B048-89C6-4CEE-957E-08BF22CE5BCA}" srcOrd="3" destOrd="0" presId="urn:microsoft.com/office/officeart/2005/8/layout/cycle2"/>
    <dgm:cxn modelId="{220CF25B-9752-4FDC-8682-281EE178298E}" type="presParOf" srcId="{2068B048-89C6-4CEE-957E-08BF22CE5BCA}" destId="{83EBE91C-2EEB-476D-9CF3-A8EE37EF5594}" srcOrd="0" destOrd="0" presId="urn:microsoft.com/office/officeart/2005/8/layout/cycle2"/>
    <dgm:cxn modelId="{CACFDCDC-B56B-44ED-8059-E3FF1819442E}" type="presParOf" srcId="{8D46FCDF-7E34-4694-8A88-9A6A224219E7}" destId="{2A5285B5-F219-4800-910D-6C13AEE518CC}" srcOrd="4" destOrd="0" presId="urn:microsoft.com/office/officeart/2005/8/layout/cycle2"/>
    <dgm:cxn modelId="{436E991A-46CC-4262-BD90-90EA54DA4D72}" type="presParOf" srcId="{8D46FCDF-7E34-4694-8A88-9A6A224219E7}" destId="{4EF6B4DA-88E1-4A08-A99F-3AA5A249DAD8}" srcOrd="5" destOrd="0" presId="urn:microsoft.com/office/officeart/2005/8/layout/cycle2"/>
    <dgm:cxn modelId="{B09AD808-12CA-43C6-81D0-158182542C2D}" type="presParOf" srcId="{4EF6B4DA-88E1-4A08-A99F-3AA5A249DAD8}" destId="{9CD4259B-2B3D-461C-A846-E8F54236AC27}" srcOrd="0" destOrd="0" presId="urn:microsoft.com/office/officeart/2005/8/layout/cycle2"/>
    <dgm:cxn modelId="{EBD2EADD-6959-4193-9BEE-3B0E4473ECFC}" type="presParOf" srcId="{8D46FCDF-7E34-4694-8A88-9A6A224219E7}" destId="{9FD7417C-F690-41CD-9C12-16000E87C6A1}" srcOrd="6" destOrd="0" presId="urn:microsoft.com/office/officeart/2005/8/layout/cycle2"/>
    <dgm:cxn modelId="{391703A8-84A3-4AF6-B728-C1DA9B5CD10D}" type="presParOf" srcId="{8D46FCDF-7E34-4694-8A88-9A6A224219E7}" destId="{E1D43E1A-4175-4B76-AABF-1E5EE4EDD4DD}" srcOrd="7" destOrd="0" presId="urn:microsoft.com/office/officeart/2005/8/layout/cycle2"/>
    <dgm:cxn modelId="{15AAE83A-A109-4F17-B3DD-00D5CB02F3B1}" type="presParOf" srcId="{E1D43E1A-4175-4B76-AABF-1E5EE4EDD4DD}" destId="{4D1CADC5-A583-4D39-B0D9-57DC87D78E38}" srcOrd="0" destOrd="0" presId="urn:microsoft.com/office/officeart/2005/8/layout/cycle2"/>
    <dgm:cxn modelId="{3F0EBFBC-7C6C-415A-BA8E-54F81CCED589}" type="presParOf" srcId="{8D46FCDF-7E34-4694-8A88-9A6A224219E7}" destId="{30B2F68A-8F26-4558-8E57-2668852455E6}" srcOrd="8" destOrd="0" presId="urn:microsoft.com/office/officeart/2005/8/layout/cycle2"/>
    <dgm:cxn modelId="{35FD7862-E7ED-46BD-A606-D5689119A5C1}" type="presParOf" srcId="{8D46FCDF-7E34-4694-8A88-9A6A224219E7}" destId="{EB835E12-24EB-463F-A0EE-310B343EE11B}" srcOrd="9" destOrd="0" presId="urn:microsoft.com/office/officeart/2005/8/layout/cycle2"/>
    <dgm:cxn modelId="{D7C699C9-B01D-4131-8BB4-0FD0CEA05C12}" type="presParOf" srcId="{EB835E12-24EB-463F-A0EE-310B343EE11B}" destId="{75BFB726-056D-4FBF-B2B7-214D97D143D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NeueHaasGroteskText Std" panose="020B0504020202020204" pitchFamily="34" charset="0"/>
              </a:rPr>
              <a:t>3/12/2019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NeueHaasGroteskText Std" panose="020B0504020202020204" pitchFamily="34" charset="0"/>
              </a:rPr>
              <a:t>‹#›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35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3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Levi</a:t>
            </a:r>
          </a:p>
          <a:p>
            <a:endParaRPr lang="en-US" dirty="0" smtClean="0"/>
          </a:p>
          <a:p>
            <a:r>
              <a:rPr lang="en-US" dirty="0" smtClean="0"/>
              <a:t>7 Ojibwe Tribes:</a:t>
            </a:r>
            <a:r>
              <a:rPr lang="en-US" baseline="0" dirty="0" smtClean="0"/>
              <a:t>  Red Lake, Bois Forte, Grand Portage, White Earth, Leech Lake, Fond du Lac and Mille lacs</a:t>
            </a:r>
          </a:p>
          <a:p>
            <a:r>
              <a:rPr lang="en-US" baseline="0" dirty="0" smtClean="0"/>
              <a:t>4 Dakota Tribes:  Upper Sioux, Shakopee Mdewakanton, Prairie Island, and Lower Sioux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4929B-8F6F-4236-BD36-497C1E7C13D4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541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330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601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363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>
              <a:latin typeface="NeueHaasGroteskText Std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F0B426-C263-4254-8302-3FC1FDABF39F}" type="slidenum">
              <a:rPr lang="en-US" altLang="en-US">
                <a:solidFill>
                  <a:prstClr val="black"/>
                </a:solidFill>
                <a:latin typeface="NeueHaasGroteskText Std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solidFill>
                <a:prstClr val="black"/>
              </a:solidFill>
              <a:latin typeface="NeueHaasGroteskText Std"/>
            </a:endParaRPr>
          </a:p>
        </p:txBody>
      </p:sp>
    </p:spTree>
    <p:extLst>
      <p:ext uri="{BB962C8B-B14F-4D97-AF65-F5344CB8AC3E}">
        <p14:creationId xmlns:p14="http://schemas.microsoft.com/office/powerpoint/2010/main" val="3768160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257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578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 mndot.gov/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38" y="1842964"/>
            <a:ext cx="5324726" cy="63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89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 mndot.gov/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233" y="2118359"/>
            <a:ext cx="5843117" cy="69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19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773022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2" y="6138335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mndot.gov/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3" y="6089345"/>
            <a:ext cx="3109319" cy="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24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79964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938" y="812678"/>
            <a:ext cx="3109319" cy="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5022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7"/>
            <a:ext cx="3736086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9536" y="1594627"/>
            <a:ext cx="3845814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10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891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080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21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09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498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7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7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01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3397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880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/>
          <a:p>
            <a:fld id="{66C283A4-7960-4BFD-B3A5-A2CC5BB2A473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65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8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5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70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8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9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3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6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9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0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1" y="1964392"/>
            <a:ext cx="1749143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20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5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24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9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3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6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9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4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1674774"/>
            <a:ext cx="1394107" cy="153485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50" y="3939365"/>
            <a:ext cx="1394107" cy="15348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4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1674775"/>
            <a:ext cx="1394107" cy="153485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5" y="3939365"/>
            <a:ext cx="1394107" cy="15348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256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167477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50" y="393936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4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167477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5" y="393936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6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28650" y="2571731"/>
            <a:ext cx="1528763" cy="16345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27933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2571731"/>
            <a:ext cx="1552662" cy="16345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38539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532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2800331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2800331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812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126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8730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3732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61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12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9"/>
            <a:ext cx="5127715" cy="3847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340608" y="1043181"/>
            <a:ext cx="5519698" cy="42237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01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1574940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1735810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15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8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1" y="6356353"/>
            <a:ext cx="1018943" cy="365125"/>
          </a:xfrm>
        </p:spPr>
        <p:txBody>
          <a:bodyPr/>
          <a:lstStyle/>
          <a:p>
            <a:fld id="{5D76A200-3168-4D33-A718-3974884CE863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50" y="6356353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3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6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4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9056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691885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2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8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2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6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4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28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10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9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66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10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9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1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3959352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04" algn="l"/>
                <a:tab pos="3770219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5839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67199" y="912530"/>
            <a:ext cx="3519141" cy="340343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3" y="524007"/>
            <a:ext cx="1616475" cy="1521646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667369" y="3298351"/>
            <a:ext cx="1978484" cy="1916747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0421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8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219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176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37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15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6053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4008491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100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4732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27409" y="1090051"/>
            <a:ext cx="3898746" cy="3996299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100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11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6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754" y="825690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6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schemeClr val="tx2"/>
                </a:solidFill>
              </a:rPr>
              <a:t>mndot.gov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754" y="704087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 smtClean="0"/>
              <a:t>Firstname</a:t>
            </a:r>
            <a:r>
              <a:rPr lang="en-US" sz="1350" dirty="0" smtClean="0"/>
              <a:t> </a:t>
            </a:r>
            <a:r>
              <a:rPr lang="en-US" sz="1350" dirty="0" err="1" smtClean="0"/>
              <a:t>Lastname</a:t>
            </a:r>
            <a:r>
              <a:rPr lang="en-US" sz="1350" dirty="0" smtClean="0"/>
              <a:t> | Job Title</a:t>
            </a:r>
          </a:p>
          <a:p>
            <a:r>
              <a:rPr lang="en-US" sz="135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37" y="1842964"/>
            <a:ext cx="5324726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76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 smtClean="0"/>
              <a:t>Firstname</a:t>
            </a:r>
            <a:r>
              <a:rPr lang="en-US" sz="1350" dirty="0" smtClean="0"/>
              <a:t> </a:t>
            </a:r>
            <a:r>
              <a:rPr lang="en-US" sz="1350" dirty="0" err="1" smtClean="0"/>
              <a:t>Lastname</a:t>
            </a:r>
            <a:r>
              <a:rPr lang="en-US" sz="1350" dirty="0" smtClean="0"/>
              <a:t> | Job Title</a:t>
            </a:r>
          </a:p>
          <a:p>
            <a:r>
              <a:rPr lang="en-US" sz="135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39" y="1842964"/>
            <a:ext cx="5324723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12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773020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</a:lstStyle>
          <a:p>
            <a:r>
              <a:rPr lang="en-US" sz="1350" dirty="0" err="1" smtClean="0"/>
              <a:t>Firstname</a:t>
            </a:r>
            <a:r>
              <a:rPr lang="en-US" sz="1350" dirty="0" smtClean="0"/>
              <a:t> </a:t>
            </a:r>
            <a:r>
              <a:rPr lang="en-US" sz="1350" dirty="0" err="1" smtClean="0"/>
              <a:t>Lastname</a:t>
            </a:r>
            <a:r>
              <a:rPr lang="en-US" sz="1350" dirty="0" smtClean="0"/>
              <a:t> | Job Title</a:t>
            </a:r>
          </a:p>
          <a:p>
            <a:r>
              <a:rPr lang="en-US" sz="1350" dirty="0" smtClean="0"/>
              <a:t>Date</a:t>
            </a:r>
            <a:endParaRPr lang="en-US" dirty="0"/>
          </a:p>
        </p:txBody>
      </p:sp>
      <p:pic>
        <p:nvPicPr>
          <p:cNvPr id="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15" y="6000575"/>
            <a:ext cx="2893869" cy="45720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1" y="6138333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395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38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385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pic>
        <p:nvPicPr>
          <p:cNvPr id="13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422" y="705498"/>
            <a:ext cx="2893869" cy="4572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350" baseline="0"/>
            </a:lvl1pPr>
          </a:lstStyle>
          <a:p>
            <a:r>
              <a:rPr lang="en-US" sz="1350" dirty="0" err="1" smtClean="0"/>
              <a:t>Firstname</a:t>
            </a:r>
            <a:r>
              <a:rPr lang="en-US" sz="1350" dirty="0" smtClean="0"/>
              <a:t> </a:t>
            </a:r>
            <a:r>
              <a:rPr lang="en-US" sz="1350" dirty="0" err="1" smtClean="0"/>
              <a:t>Lastname</a:t>
            </a:r>
            <a:r>
              <a:rPr lang="en-US" sz="135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01696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899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78BE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985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2571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/>
            </a:lvl1pPr>
            <a:lvl2pPr marL="6000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/>
            </a:lvl2pPr>
            <a:lvl3pPr marL="9001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3pPr>
            <a:lvl4pPr marL="12430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4pPr>
            <a:lvl5pPr marL="15859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75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551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1875"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 sz="1575"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96428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50539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fld id="{66C283A4-7960-4BFD-B3A5-A2CC5BB2A473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658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854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817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62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21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86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948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895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0" y="1964392"/>
            <a:ext cx="1749143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19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4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47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60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444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041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764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131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5893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49504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2801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3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281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797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47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fld id="{5D76A200-3168-4D33-A718-3974884CE863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791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70647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691883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333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32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019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37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610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1756172" algn="l"/>
                <a:tab pos="2827735" algn="l"/>
              </a:tabLst>
              <a:defRPr sz="4125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92467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90298" y="912530"/>
            <a:ext cx="3496041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375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2" y="524007"/>
            <a:ext cx="1616475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8251" y="3581845"/>
            <a:ext cx="1978484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81451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7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750"/>
              </a:spcAft>
              <a:tabLst>
                <a:tab pos="2827735" algn="l"/>
              </a:tabLst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12078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209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Here | 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947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09417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97075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648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4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10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264" y="630935"/>
            <a:ext cx="2893869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6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</a:t>
            </a:r>
            <a:r>
              <a:rPr lang="en-US" dirty="0" smtClean="0">
                <a:solidFill>
                  <a:srgbClr val="003865"/>
                </a:solidFill>
              </a:rPr>
              <a:t> | 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11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264" y="630936"/>
            <a:ext cx="2893869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19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 smtClean="0"/>
              <a:t>Firstname</a:t>
            </a:r>
            <a:r>
              <a:rPr lang="en-US" sz="1350" dirty="0" smtClean="0"/>
              <a:t> </a:t>
            </a:r>
            <a:r>
              <a:rPr lang="en-US" sz="1350" dirty="0" err="1" smtClean="0"/>
              <a:t>Lastname</a:t>
            </a:r>
            <a:r>
              <a:rPr lang="en-US" sz="1350" dirty="0" smtClean="0"/>
              <a:t> | Job Title</a:t>
            </a:r>
          </a:p>
          <a:p>
            <a:r>
              <a:rPr lang="en-US" sz="135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37" y="1842964"/>
            <a:ext cx="5324726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77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 smtClean="0"/>
              <a:t>Firstname</a:t>
            </a:r>
            <a:r>
              <a:rPr lang="en-US" sz="1350" dirty="0" smtClean="0"/>
              <a:t> </a:t>
            </a:r>
            <a:r>
              <a:rPr lang="en-US" sz="1350" dirty="0" err="1" smtClean="0"/>
              <a:t>Lastname</a:t>
            </a:r>
            <a:r>
              <a:rPr lang="en-US" sz="1350" dirty="0" smtClean="0"/>
              <a:t> | Job Title</a:t>
            </a:r>
          </a:p>
          <a:p>
            <a:r>
              <a:rPr lang="en-US" sz="135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39" y="1842964"/>
            <a:ext cx="5324723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72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773020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</a:lstStyle>
          <a:p>
            <a:r>
              <a:rPr lang="en-US" sz="1350" dirty="0" err="1" smtClean="0"/>
              <a:t>Firstname</a:t>
            </a:r>
            <a:r>
              <a:rPr lang="en-US" sz="1350" dirty="0" smtClean="0"/>
              <a:t> </a:t>
            </a:r>
            <a:r>
              <a:rPr lang="en-US" sz="1350" dirty="0" err="1" smtClean="0"/>
              <a:t>Lastname</a:t>
            </a:r>
            <a:r>
              <a:rPr lang="en-US" sz="1350" dirty="0" smtClean="0"/>
              <a:t> | Job Title</a:t>
            </a:r>
          </a:p>
          <a:p>
            <a:r>
              <a:rPr lang="en-US" sz="1350" dirty="0" smtClean="0"/>
              <a:t>Date</a:t>
            </a:r>
            <a:endParaRPr lang="en-US" dirty="0"/>
          </a:p>
        </p:txBody>
      </p:sp>
      <p:pic>
        <p:nvPicPr>
          <p:cNvPr id="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15" y="6000575"/>
            <a:ext cx="2893869" cy="45720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1" y="6138333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929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38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721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pic>
        <p:nvPicPr>
          <p:cNvPr id="13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422" y="705498"/>
            <a:ext cx="2893869" cy="4572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350" baseline="0"/>
            </a:lvl1pPr>
          </a:lstStyle>
          <a:p>
            <a:r>
              <a:rPr lang="en-US" sz="1350" dirty="0" err="1" smtClean="0"/>
              <a:t>Firstname</a:t>
            </a:r>
            <a:r>
              <a:rPr lang="en-US" sz="1350" dirty="0" smtClean="0"/>
              <a:t> </a:t>
            </a:r>
            <a:r>
              <a:rPr lang="en-US" sz="1350" dirty="0" err="1" smtClean="0"/>
              <a:t>Lastname</a:t>
            </a:r>
            <a:r>
              <a:rPr lang="en-US" sz="135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71456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462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78BE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315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2571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/>
            </a:lvl1pPr>
            <a:lvl2pPr marL="6000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/>
            </a:lvl2pPr>
            <a:lvl3pPr marL="9001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3pPr>
            <a:lvl4pPr marL="12430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4pPr>
            <a:lvl5pPr marL="15859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802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249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1875"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 sz="1575"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62213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28400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fld id="{66C283A4-7960-4BFD-B3A5-A2CC5BB2A473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13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23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239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86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858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62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158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57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0" y="1964392"/>
            <a:ext cx="1749143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19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4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220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606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09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469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828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878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5945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74553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784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43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393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589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47479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fld id="{5D76A200-3168-4D33-A718-3974884CE863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187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67244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691883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6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68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33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223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307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1756172" algn="l"/>
                <a:tab pos="2827735" algn="l"/>
              </a:tabLst>
              <a:defRPr sz="4125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6423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90298" y="912530"/>
            <a:ext cx="3496041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375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2" y="524007"/>
            <a:ext cx="1616475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8251" y="3581845"/>
            <a:ext cx="1978484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8872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7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750"/>
              </a:spcAft>
              <a:tabLst>
                <a:tab pos="2827735" algn="l"/>
              </a:tabLst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38840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179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870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7913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87390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77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4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>
                <a:solidFill>
                  <a:srgbClr val="FFFFFF"/>
                </a:solidFill>
              </a:rPr>
              <a:pPr/>
              <a:t>3/12/2019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mndot.gov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10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264" y="630935"/>
            <a:ext cx="2893869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56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11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264" y="630936"/>
            <a:ext cx="2893869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41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9" Type="http://schemas.openxmlformats.org/officeDocument/2006/relationships/slideLayout" Target="../slideLayouts/slideLayout88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34" Type="http://schemas.openxmlformats.org/officeDocument/2006/relationships/slideLayout" Target="../slideLayouts/slideLayout83.xml"/><Relationship Id="rId42" Type="http://schemas.openxmlformats.org/officeDocument/2006/relationships/slideLayout" Target="../slideLayouts/slideLayout91.xml"/><Relationship Id="rId47" Type="http://schemas.openxmlformats.org/officeDocument/2006/relationships/slideLayout" Target="../slideLayouts/slideLayout96.xml"/><Relationship Id="rId50" Type="http://schemas.openxmlformats.org/officeDocument/2006/relationships/theme" Target="../theme/theme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33" Type="http://schemas.openxmlformats.org/officeDocument/2006/relationships/slideLayout" Target="../slideLayouts/slideLayout82.xml"/><Relationship Id="rId38" Type="http://schemas.openxmlformats.org/officeDocument/2006/relationships/slideLayout" Target="../slideLayouts/slideLayout87.xml"/><Relationship Id="rId46" Type="http://schemas.openxmlformats.org/officeDocument/2006/relationships/slideLayout" Target="../slideLayouts/slideLayout95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78.xml"/><Relationship Id="rId41" Type="http://schemas.openxmlformats.org/officeDocument/2006/relationships/slideLayout" Target="../slideLayouts/slideLayout90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32" Type="http://schemas.openxmlformats.org/officeDocument/2006/relationships/slideLayout" Target="../slideLayouts/slideLayout81.xml"/><Relationship Id="rId37" Type="http://schemas.openxmlformats.org/officeDocument/2006/relationships/slideLayout" Target="../slideLayouts/slideLayout86.xml"/><Relationship Id="rId40" Type="http://schemas.openxmlformats.org/officeDocument/2006/relationships/slideLayout" Target="../slideLayouts/slideLayout89.xml"/><Relationship Id="rId45" Type="http://schemas.openxmlformats.org/officeDocument/2006/relationships/slideLayout" Target="../slideLayouts/slideLayout94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slideLayout" Target="../slideLayouts/slideLayout77.xml"/><Relationship Id="rId36" Type="http://schemas.openxmlformats.org/officeDocument/2006/relationships/slideLayout" Target="../slideLayouts/slideLayout85.xml"/><Relationship Id="rId4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31" Type="http://schemas.openxmlformats.org/officeDocument/2006/relationships/slideLayout" Target="../slideLayouts/slideLayout80.xml"/><Relationship Id="rId44" Type="http://schemas.openxmlformats.org/officeDocument/2006/relationships/slideLayout" Target="../slideLayouts/slideLayout93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slideLayout" Target="../slideLayouts/slideLayout76.xml"/><Relationship Id="rId30" Type="http://schemas.openxmlformats.org/officeDocument/2006/relationships/slideLayout" Target="../slideLayouts/slideLayout79.xml"/><Relationship Id="rId35" Type="http://schemas.openxmlformats.org/officeDocument/2006/relationships/slideLayout" Target="../slideLayouts/slideLayout84.xml"/><Relationship Id="rId43" Type="http://schemas.openxmlformats.org/officeDocument/2006/relationships/slideLayout" Target="../slideLayouts/slideLayout92.xml"/><Relationship Id="rId48" Type="http://schemas.openxmlformats.org/officeDocument/2006/relationships/slideLayout" Target="../slideLayouts/slideLayout97.xml"/><Relationship Id="rId8" Type="http://schemas.openxmlformats.org/officeDocument/2006/relationships/slideLayout" Target="../slideLayouts/slideLayout57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26" Type="http://schemas.openxmlformats.org/officeDocument/2006/relationships/slideLayout" Target="../slideLayouts/slideLayout124.xml"/><Relationship Id="rId39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34" Type="http://schemas.openxmlformats.org/officeDocument/2006/relationships/slideLayout" Target="../slideLayouts/slideLayout132.xml"/><Relationship Id="rId42" Type="http://schemas.openxmlformats.org/officeDocument/2006/relationships/slideLayout" Target="../slideLayouts/slideLayout140.xml"/><Relationship Id="rId47" Type="http://schemas.openxmlformats.org/officeDocument/2006/relationships/slideLayout" Target="../slideLayouts/slideLayout145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5" Type="http://schemas.openxmlformats.org/officeDocument/2006/relationships/slideLayout" Target="../slideLayouts/slideLayout123.xml"/><Relationship Id="rId33" Type="http://schemas.openxmlformats.org/officeDocument/2006/relationships/slideLayout" Target="../slideLayouts/slideLayout131.xml"/><Relationship Id="rId38" Type="http://schemas.openxmlformats.org/officeDocument/2006/relationships/slideLayout" Target="../slideLayouts/slideLayout136.xml"/><Relationship Id="rId46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29" Type="http://schemas.openxmlformats.org/officeDocument/2006/relationships/slideLayout" Target="../slideLayouts/slideLayout127.xml"/><Relationship Id="rId41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22.xml"/><Relationship Id="rId32" Type="http://schemas.openxmlformats.org/officeDocument/2006/relationships/slideLayout" Target="../slideLayouts/slideLayout130.xml"/><Relationship Id="rId37" Type="http://schemas.openxmlformats.org/officeDocument/2006/relationships/slideLayout" Target="../slideLayouts/slideLayout135.xml"/><Relationship Id="rId40" Type="http://schemas.openxmlformats.org/officeDocument/2006/relationships/slideLayout" Target="../slideLayouts/slideLayout138.xml"/><Relationship Id="rId45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slideLayout" Target="../slideLayouts/slideLayout121.xml"/><Relationship Id="rId28" Type="http://schemas.openxmlformats.org/officeDocument/2006/relationships/slideLayout" Target="../slideLayouts/slideLayout126.xml"/><Relationship Id="rId36" Type="http://schemas.openxmlformats.org/officeDocument/2006/relationships/slideLayout" Target="../slideLayouts/slideLayout134.xml"/><Relationship Id="rId49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31" Type="http://schemas.openxmlformats.org/officeDocument/2006/relationships/slideLayout" Target="../slideLayouts/slideLayout129.xml"/><Relationship Id="rId44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Relationship Id="rId27" Type="http://schemas.openxmlformats.org/officeDocument/2006/relationships/slideLayout" Target="../slideLayouts/slideLayout125.xml"/><Relationship Id="rId30" Type="http://schemas.openxmlformats.org/officeDocument/2006/relationships/slideLayout" Target="../slideLayouts/slideLayout128.xml"/><Relationship Id="rId35" Type="http://schemas.openxmlformats.org/officeDocument/2006/relationships/slideLayout" Target="../slideLayouts/slideLayout133.xml"/><Relationship Id="rId43" Type="http://schemas.openxmlformats.org/officeDocument/2006/relationships/slideLayout" Target="../slideLayouts/slideLayout141.xml"/><Relationship Id="rId48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 mn.gov/</a:t>
            </a:r>
            <a:r>
              <a:rPr lang="en-US" dirty="0" err="1" smtClean="0"/>
              <a:t>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9" r:id="rId2"/>
    <p:sldLayoutId id="2147483787" r:id="rId3"/>
    <p:sldLayoutId id="2147483795" r:id="rId4"/>
    <p:sldLayoutId id="2147483711" r:id="rId5"/>
    <p:sldLayoutId id="2147483712" r:id="rId6"/>
    <p:sldLayoutId id="2147483790" r:id="rId7"/>
    <p:sldLayoutId id="2147483789" r:id="rId8"/>
    <p:sldLayoutId id="2147483714" r:id="rId9"/>
    <p:sldLayoutId id="2147483738" r:id="rId10"/>
    <p:sldLayoutId id="2147483739" r:id="rId11"/>
    <p:sldLayoutId id="2147483780" r:id="rId12"/>
    <p:sldLayoutId id="2147483773" r:id="rId13"/>
    <p:sldLayoutId id="2147483800" r:id="rId14"/>
    <p:sldLayoutId id="2147483688" r:id="rId15"/>
    <p:sldLayoutId id="2147483801" r:id="rId16"/>
    <p:sldLayoutId id="2147483802" r:id="rId17"/>
    <p:sldLayoutId id="2147483803" r:id="rId18"/>
    <p:sldLayoutId id="2147483744" r:id="rId19"/>
    <p:sldLayoutId id="2147483793" r:id="rId20"/>
    <p:sldLayoutId id="2147483772" r:id="rId21"/>
    <p:sldLayoutId id="2147483767" r:id="rId22"/>
    <p:sldLayoutId id="2147483769" r:id="rId23"/>
    <p:sldLayoutId id="2147483771" r:id="rId24"/>
    <p:sldLayoutId id="2147483770" r:id="rId25"/>
    <p:sldLayoutId id="2147483732" r:id="rId26"/>
    <p:sldLayoutId id="2147483794" r:id="rId27"/>
    <p:sldLayoutId id="2147483733" r:id="rId28"/>
    <p:sldLayoutId id="2147483747" r:id="rId29"/>
    <p:sldLayoutId id="2147483818" r:id="rId30"/>
    <p:sldLayoutId id="2147483805" r:id="rId31"/>
    <p:sldLayoutId id="2147483806" r:id="rId32"/>
    <p:sldLayoutId id="2147483750" r:id="rId33"/>
    <p:sldLayoutId id="2147483765" r:id="rId34"/>
    <p:sldLayoutId id="2147483781" r:id="rId35"/>
    <p:sldLayoutId id="2147483809" r:id="rId36"/>
    <p:sldLayoutId id="2147483808" r:id="rId37"/>
    <p:sldLayoutId id="2147483807" r:id="rId38"/>
    <p:sldLayoutId id="2147483819" r:id="rId39"/>
    <p:sldLayoutId id="2147483754" r:id="rId40"/>
    <p:sldLayoutId id="2147483755" r:id="rId41"/>
    <p:sldLayoutId id="2147483759" r:id="rId42"/>
    <p:sldLayoutId id="2147483753" r:id="rId43"/>
    <p:sldLayoutId id="2147483763" r:id="rId44"/>
    <p:sldLayoutId id="2147483762" r:id="rId45"/>
    <p:sldLayoutId id="2147483758" r:id="rId46"/>
    <p:sldLayoutId id="2147483756" r:id="rId47"/>
    <p:sldLayoutId id="2147483798" r:id="rId48"/>
    <p:sldLayoutId id="2147483797" r:id="rId49"/>
  </p:sldLayoutIdLst>
  <p:timing>
    <p:tnLst>
      <p:par>
        <p:cTn id="1" dur="indefinite" restart="never" nodeType="tmRoot"/>
      </p:par>
    </p:tnLst>
  </p:timing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 mn.gov/</a:t>
            </a:r>
            <a:r>
              <a:rPr lang="en-US" dirty="0" err="1" smtClean="0">
                <a:solidFill>
                  <a:srgbClr val="000000"/>
                </a:solidFill>
              </a:rPr>
              <a:t>websiteurl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888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  <p:sldLayoutId id="2147483843" r:id="rId23"/>
    <p:sldLayoutId id="2147483844" r:id="rId24"/>
    <p:sldLayoutId id="2147483845" r:id="rId25"/>
    <p:sldLayoutId id="2147483846" r:id="rId26"/>
    <p:sldLayoutId id="2147483847" r:id="rId27"/>
    <p:sldLayoutId id="2147483848" r:id="rId28"/>
    <p:sldLayoutId id="2147483849" r:id="rId29"/>
    <p:sldLayoutId id="2147483850" r:id="rId30"/>
    <p:sldLayoutId id="2147483851" r:id="rId31"/>
    <p:sldLayoutId id="2147483852" r:id="rId32"/>
    <p:sldLayoutId id="2147483853" r:id="rId33"/>
    <p:sldLayoutId id="2147483854" r:id="rId34"/>
    <p:sldLayoutId id="2147483855" r:id="rId35"/>
    <p:sldLayoutId id="2147483856" r:id="rId36"/>
    <p:sldLayoutId id="2147483857" r:id="rId37"/>
    <p:sldLayoutId id="2147483858" r:id="rId38"/>
    <p:sldLayoutId id="2147483859" r:id="rId39"/>
    <p:sldLayoutId id="2147483860" r:id="rId40"/>
    <p:sldLayoutId id="2147483861" r:id="rId41"/>
    <p:sldLayoutId id="2147483862" r:id="rId42"/>
    <p:sldLayoutId id="2147483863" r:id="rId43"/>
    <p:sldLayoutId id="2147483864" r:id="rId44"/>
    <p:sldLayoutId id="2147483865" r:id="rId45"/>
    <p:sldLayoutId id="2147483866" r:id="rId46"/>
    <p:sldLayoutId id="2147483867" r:id="rId47"/>
    <p:sldLayoutId id="2147483868" r:id="rId48"/>
    <p:sldLayoutId id="2147483869" r:id="rId49"/>
  </p:sldLayoutIdLst>
  <p:timing>
    <p:tnLst>
      <p:par>
        <p:cTn id="1" dur="indefinite" restart="never" nodeType="tmRoot"/>
      </p:par>
    </p:tnLst>
  </p:timing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 mn.gov/</a:t>
            </a:r>
            <a:r>
              <a:rPr lang="en-US" dirty="0" err="1" smtClean="0">
                <a:solidFill>
                  <a:srgbClr val="000000"/>
                </a:solidFill>
              </a:rPr>
              <a:t>websiteurl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256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  <p:sldLayoutId id="2147483888" r:id="rId18"/>
    <p:sldLayoutId id="2147483889" r:id="rId19"/>
    <p:sldLayoutId id="2147483890" r:id="rId20"/>
    <p:sldLayoutId id="2147483891" r:id="rId21"/>
    <p:sldLayoutId id="2147483892" r:id="rId22"/>
    <p:sldLayoutId id="2147483893" r:id="rId23"/>
    <p:sldLayoutId id="2147483894" r:id="rId24"/>
    <p:sldLayoutId id="2147483895" r:id="rId25"/>
    <p:sldLayoutId id="2147483896" r:id="rId26"/>
    <p:sldLayoutId id="2147483897" r:id="rId27"/>
    <p:sldLayoutId id="2147483898" r:id="rId28"/>
    <p:sldLayoutId id="2147483899" r:id="rId29"/>
    <p:sldLayoutId id="2147483900" r:id="rId30"/>
    <p:sldLayoutId id="2147483901" r:id="rId31"/>
    <p:sldLayoutId id="2147483902" r:id="rId32"/>
    <p:sldLayoutId id="2147483903" r:id="rId33"/>
    <p:sldLayoutId id="2147483904" r:id="rId34"/>
    <p:sldLayoutId id="2147483905" r:id="rId35"/>
    <p:sldLayoutId id="2147483906" r:id="rId36"/>
    <p:sldLayoutId id="2147483907" r:id="rId37"/>
    <p:sldLayoutId id="2147483908" r:id="rId38"/>
    <p:sldLayoutId id="2147483909" r:id="rId39"/>
    <p:sldLayoutId id="2147483910" r:id="rId40"/>
    <p:sldLayoutId id="2147483911" r:id="rId41"/>
    <p:sldLayoutId id="2147483912" r:id="rId42"/>
    <p:sldLayoutId id="2147483913" r:id="rId43"/>
    <p:sldLayoutId id="2147483914" r:id="rId44"/>
    <p:sldLayoutId id="2147483915" r:id="rId45"/>
    <p:sldLayoutId id="2147483916" r:id="rId46"/>
    <p:sldLayoutId id="2147483917" r:id="rId47"/>
    <p:sldLayoutId id="2147483918" r:id="rId48"/>
    <p:sldLayoutId id="2147483919" r:id="rId49"/>
  </p:sldLayoutIdLst>
  <p:timing>
    <p:tnLst>
      <p:par>
        <p:cTn id="1" dur="indefinite" restart="never" nodeType="tmRoot"/>
      </p:par>
    </p:tnLst>
  </p:timing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levi.brown@state.mn.u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youtube.com/watch?v=AQSzEG3Z7a0&amp;feature=youtu.be" TargetMode="External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Callout 23"/>
          <p:cNvSpPr/>
          <p:nvPr/>
        </p:nvSpPr>
        <p:spPr>
          <a:xfrm>
            <a:off x="5191510" y="699377"/>
            <a:ext cx="1050066" cy="696348"/>
          </a:xfrm>
          <a:prstGeom prst="wedgeEllipseCallout">
            <a:avLst>
              <a:gd name="adj1" fmla="val -47469"/>
              <a:gd name="adj2" fmla="val 155193"/>
            </a:avLst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600487"/>
            <a:ext cx="9144000" cy="1172531"/>
          </a:xfrm>
        </p:spPr>
        <p:txBody>
          <a:bodyPr>
            <a:normAutofit/>
          </a:bodyPr>
          <a:lstStyle/>
          <a:p>
            <a:r>
              <a:rPr lang="en-US" sz="4000" dirty="0" smtClean="0"/>
              <a:t>2019 Public Engagement Workshop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01850" y="4873372"/>
            <a:ext cx="4940300" cy="1097128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endParaRPr lang="en-US" dirty="0" smtClean="0"/>
          </a:p>
          <a:p>
            <a:pPr lvl="0">
              <a:spcAft>
                <a:spcPts val="0"/>
              </a:spcAft>
              <a:buClr>
                <a:srgbClr val="003865"/>
              </a:buClr>
            </a:pPr>
            <a:r>
              <a:rPr lang="en-US" dirty="0">
                <a:solidFill>
                  <a:srgbClr val="003865"/>
                </a:solidFill>
              </a:rPr>
              <a:t>March 7, </a:t>
            </a:r>
            <a:r>
              <a:rPr lang="en-US" dirty="0" smtClean="0">
                <a:solidFill>
                  <a:srgbClr val="003865"/>
                </a:solidFill>
              </a:rPr>
              <a:t>2019</a:t>
            </a:r>
          </a:p>
          <a:p>
            <a:pPr lvl="0">
              <a:spcAft>
                <a:spcPts val="0"/>
              </a:spcAft>
              <a:buClr>
                <a:srgbClr val="003865"/>
              </a:buClr>
            </a:pPr>
            <a:r>
              <a:rPr lang="en-US" dirty="0" smtClean="0"/>
              <a:t>St. Paul, MN</a:t>
            </a:r>
          </a:p>
          <a:p>
            <a:pPr lvl="0">
              <a:spcAft>
                <a:spcPts val="0"/>
              </a:spcAft>
              <a:buClr>
                <a:srgbClr val="003865"/>
              </a:buClr>
            </a:pP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1203" y="360421"/>
            <a:ext cx="5096698" cy="31397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438" y="463165"/>
            <a:ext cx="2141531" cy="4955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85966" y="2783373"/>
            <a:ext cx="4310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Public Engagement Workshop</a:t>
            </a:r>
          </a:p>
          <a:p>
            <a:pPr algn="ctr"/>
            <a:r>
              <a:rPr lang="en-US" sz="1600" i="1" dirty="0" smtClean="0"/>
              <a:t>March 7, 2019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65555" y="2181203"/>
            <a:ext cx="47197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</a:rPr>
              <a:t>Voice of the Customer</a:t>
            </a:r>
            <a:endParaRPr lang="en-US" sz="3800" b="1" dirty="0">
              <a:ln w="22225">
                <a:solidFill>
                  <a:srgbClr val="002060"/>
                </a:solidFill>
                <a:prstDash val="solid"/>
              </a:ln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005691" y="788775"/>
            <a:ext cx="5039493" cy="1217912"/>
            <a:chOff x="3430858" y="2204057"/>
            <a:chExt cx="5039493" cy="1217912"/>
          </a:xfrm>
        </p:grpSpPr>
        <p:sp>
          <p:nvSpPr>
            <p:cNvPr id="12" name="Rectangular Callout 11"/>
            <p:cNvSpPr/>
            <p:nvPr/>
          </p:nvSpPr>
          <p:spPr>
            <a:xfrm>
              <a:off x="5414542" y="2761033"/>
              <a:ext cx="1343534" cy="600635"/>
            </a:xfrm>
            <a:prstGeom prst="wedgeRectCallout">
              <a:avLst>
                <a:gd name="adj1" fmla="val -39118"/>
                <a:gd name="adj2" fmla="val 107873"/>
              </a:avLst>
            </a:prstGeom>
            <a:solidFill>
              <a:schemeClr val="accent2">
                <a:lumMod val="75000"/>
                <a:alpha val="4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Cloud Callout 12"/>
            <p:cNvSpPr/>
            <p:nvPr/>
          </p:nvSpPr>
          <p:spPr>
            <a:xfrm>
              <a:off x="3430858" y="2344565"/>
              <a:ext cx="1466887" cy="915470"/>
            </a:xfrm>
            <a:prstGeom prst="cloudCallout">
              <a:avLst>
                <a:gd name="adj1" fmla="val -36967"/>
                <a:gd name="adj2" fmla="val 94227"/>
              </a:avLst>
            </a:prstGeom>
            <a:solidFill>
              <a:srgbClr val="00B050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Callout 13"/>
            <p:cNvSpPr/>
            <p:nvPr/>
          </p:nvSpPr>
          <p:spPr>
            <a:xfrm>
              <a:off x="6250547" y="2204057"/>
              <a:ext cx="1050066" cy="696348"/>
            </a:xfrm>
            <a:prstGeom prst="wedgeEllipseCallout">
              <a:avLst>
                <a:gd name="adj1" fmla="val -47469"/>
                <a:gd name="adj2" fmla="val 155193"/>
              </a:avLst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ular Callout 14"/>
            <p:cNvSpPr/>
            <p:nvPr/>
          </p:nvSpPr>
          <p:spPr>
            <a:xfrm>
              <a:off x="3693711" y="2302549"/>
              <a:ext cx="1306053" cy="600635"/>
            </a:xfrm>
            <a:prstGeom prst="wedgeRectCallout">
              <a:avLst>
                <a:gd name="adj1" fmla="val 57598"/>
                <a:gd name="adj2" fmla="val 159813"/>
              </a:avLst>
            </a:prstGeom>
            <a:solidFill>
              <a:srgbClr val="F1750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ular Callout 15"/>
            <p:cNvSpPr/>
            <p:nvPr/>
          </p:nvSpPr>
          <p:spPr>
            <a:xfrm>
              <a:off x="4442573" y="2687859"/>
              <a:ext cx="1014980" cy="575468"/>
            </a:xfrm>
            <a:prstGeom prst="wedgeRoundRectCallout">
              <a:avLst>
                <a:gd name="adj1" fmla="val -36731"/>
                <a:gd name="adj2" fmla="val 139144"/>
                <a:gd name="adj3" fmla="val 16667"/>
              </a:avLst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ular Callout 16"/>
            <p:cNvSpPr/>
            <p:nvPr/>
          </p:nvSpPr>
          <p:spPr>
            <a:xfrm>
              <a:off x="6714747" y="2805242"/>
              <a:ext cx="923365" cy="600635"/>
            </a:xfrm>
            <a:prstGeom prst="wedgeRectCallout">
              <a:avLst>
                <a:gd name="adj1" fmla="val 31789"/>
                <a:gd name="adj2" fmla="val 115037"/>
              </a:avLst>
            </a:prstGeom>
            <a:solidFill>
              <a:srgbClr val="FA7EC8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ular Callout 17"/>
            <p:cNvSpPr/>
            <p:nvPr/>
          </p:nvSpPr>
          <p:spPr>
            <a:xfrm>
              <a:off x="5858809" y="2377558"/>
              <a:ext cx="1103671" cy="575468"/>
            </a:xfrm>
            <a:prstGeom prst="wedgeRoundRectCallout">
              <a:avLst>
                <a:gd name="adj1" fmla="val -49450"/>
                <a:gd name="adj2" fmla="val 195225"/>
                <a:gd name="adj3" fmla="val 16667"/>
              </a:avLst>
            </a:prstGeom>
            <a:solidFill>
              <a:schemeClr val="accent6">
                <a:lumMod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Callout 18"/>
            <p:cNvSpPr/>
            <p:nvPr/>
          </p:nvSpPr>
          <p:spPr>
            <a:xfrm>
              <a:off x="3751249" y="2725621"/>
              <a:ext cx="1050066" cy="696348"/>
            </a:xfrm>
            <a:prstGeom prst="wedgeEllipseCallout">
              <a:avLst>
                <a:gd name="adj1" fmla="val -32102"/>
                <a:gd name="adj2" fmla="val 94943"/>
              </a:avLst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Cloud Callout 19"/>
            <p:cNvSpPr/>
            <p:nvPr/>
          </p:nvSpPr>
          <p:spPr>
            <a:xfrm>
              <a:off x="7003464" y="2220438"/>
              <a:ext cx="1466887" cy="915470"/>
            </a:xfrm>
            <a:prstGeom prst="cloudCallout">
              <a:avLst>
                <a:gd name="adj1" fmla="val -40634"/>
                <a:gd name="adj2" fmla="val 93053"/>
              </a:avLst>
            </a:prstGeom>
            <a:solidFill>
              <a:srgbClr val="FB4335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ed Rectangular Callout 20"/>
            <p:cNvSpPr/>
            <p:nvPr/>
          </p:nvSpPr>
          <p:spPr>
            <a:xfrm>
              <a:off x="7352286" y="2704887"/>
              <a:ext cx="1014980" cy="575468"/>
            </a:xfrm>
            <a:prstGeom prst="wedgeRoundRectCallout">
              <a:avLst>
                <a:gd name="adj1" fmla="val 2485"/>
                <a:gd name="adj2" fmla="val 127928"/>
                <a:gd name="adj3" fmla="val 16667"/>
              </a:avLst>
            </a:prstGeom>
            <a:solidFill>
              <a:srgbClr val="51AFFD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Cloud Callout 21"/>
          <p:cNvSpPr/>
          <p:nvPr/>
        </p:nvSpPr>
        <p:spPr>
          <a:xfrm>
            <a:off x="3415734" y="868992"/>
            <a:ext cx="1466887" cy="915470"/>
          </a:xfrm>
          <a:prstGeom prst="cloudCallout">
            <a:avLst>
              <a:gd name="adj1" fmla="val -34767"/>
              <a:gd name="adj2" fmla="val 114205"/>
            </a:avLst>
          </a:prstGeom>
          <a:solidFill>
            <a:srgbClr val="FA7E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8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Welcome and Introduction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1748117" y="5041204"/>
            <a:ext cx="5755341" cy="109712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Richard D. Davis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Director − Public Engagement &amp; Constituent Services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019175" cy="365125"/>
          </a:xfrm>
        </p:spPr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52" y="155529"/>
            <a:ext cx="4906060" cy="332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77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3865"/>
          </a:solidFill>
        </p:spPr>
        <p:txBody>
          <a:bodyPr/>
          <a:lstStyle/>
          <a:p>
            <a:r>
              <a:rPr lang="en-US" dirty="0" smtClean="0"/>
              <a:t>Since Last Year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4814" y="1618247"/>
            <a:ext cx="3736086" cy="5035771"/>
          </a:xfrm>
        </p:spPr>
        <p:txBody>
          <a:bodyPr>
            <a:normAutofit fontScale="55000" lnSpcReduction="20000"/>
          </a:bodyPr>
          <a:lstStyle/>
          <a:p>
            <a:r>
              <a:rPr lang="en-US" sz="3300" dirty="0" smtClean="0"/>
              <a:t>Completed WIG 2.0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dirty="0" smtClean="0"/>
              <a:t>MnDOT is a customer-centered organization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dirty="0" smtClean="0"/>
              <a:t>Return what’s working to the whirlwind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dirty="0" smtClean="0"/>
              <a:t>District stakeholder lists</a:t>
            </a:r>
          </a:p>
          <a:p>
            <a:r>
              <a:rPr lang="en-US" sz="3300" dirty="0" smtClean="0"/>
              <a:t>Integrated engagement into Unified D&amp;I Plan and Strategic Operating</a:t>
            </a:r>
            <a:r>
              <a:rPr lang="en-US" sz="3300" dirty="0"/>
              <a:t> </a:t>
            </a:r>
            <a:r>
              <a:rPr lang="en-US" sz="3300" dirty="0" smtClean="0"/>
              <a:t>Plan</a:t>
            </a:r>
          </a:p>
          <a:p>
            <a:r>
              <a:rPr lang="en-US" sz="3300" dirty="0" smtClean="0"/>
              <a:t>District-first staffing model and operating model adopted in recognition that “Engagement is local”</a:t>
            </a:r>
          </a:p>
          <a:p>
            <a:r>
              <a:rPr lang="en-US" sz="3300" dirty="0" smtClean="0"/>
              <a:t>Move toward standard metrics, training and nomenclature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dirty="0" smtClean="0"/>
              <a:t>IAP2 Spectrum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dirty="0" smtClean="0"/>
              <a:t>Net Promoter Score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8130"/>
            <a:ext cx="4788315" cy="324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8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3865"/>
          </a:solidFill>
        </p:spPr>
        <p:txBody>
          <a:bodyPr/>
          <a:lstStyle/>
          <a:p>
            <a:r>
              <a:rPr lang="en-US" dirty="0" smtClean="0"/>
              <a:t>The Year Ahead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4814" y="1618247"/>
            <a:ext cx="3736086" cy="4582339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 smtClean="0"/>
              <a:t>New administration with focus on engagement</a:t>
            </a:r>
          </a:p>
          <a:p>
            <a:r>
              <a:rPr lang="en-US" sz="2400" dirty="0" smtClean="0"/>
              <a:t>Transportation funding debate = increased visibility for MnDOT</a:t>
            </a:r>
          </a:p>
          <a:p>
            <a:r>
              <a:rPr lang="en-US" sz="2400" dirty="0" smtClean="0"/>
              <a:t>Strike the right balance between district autonomy and agency-wide standards</a:t>
            </a:r>
          </a:p>
          <a:p>
            <a:r>
              <a:rPr lang="en-US" sz="2400" dirty="0" smtClean="0"/>
              <a:t>As focus on engagement increases, so does need to educate and train broader range of MnDOT staff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8130"/>
            <a:ext cx="4788315" cy="324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51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3865"/>
          </a:solidFill>
        </p:spPr>
        <p:txBody>
          <a:bodyPr/>
          <a:lstStyle/>
          <a:p>
            <a:r>
              <a:rPr lang="en-US" dirty="0" smtClean="0"/>
              <a:t>Today’s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4814" y="1618247"/>
            <a:ext cx="3736086" cy="4582339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Convene public engagement practitioners, policy makers and agency leaders to network, learn and celebrate public engagement accomplishments around the agency</a:t>
            </a:r>
          </a:p>
          <a:p>
            <a:r>
              <a:rPr lang="en-US" dirty="0" smtClean="0"/>
              <a:t>Hear directly from customers about their experiences engaging with MnDOT</a:t>
            </a:r>
          </a:p>
          <a:p>
            <a:r>
              <a:rPr lang="en-US" dirty="0" smtClean="0"/>
              <a:t>Highlight District success stories that demonstrate collecting and using the “Voice of the Customer”</a:t>
            </a:r>
          </a:p>
          <a:p>
            <a:r>
              <a:rPr lang="en-US" dirty="0" smtClean="0"/>
              <a:t>Recognize award-winning public engagement work happening across the state</a:t>
            </a:r>
          </a:p>
          <a:p>
            <a:r>
              <a:rPr lang="en-US" dirty="0" smtClean="0"/>
              <a:t>Discuss concepts and components of District/Office Engagement Plans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8130"/>
            <a:ext cx="4788315" cy="324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8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3865"/>
          </a:solidFill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graphicFrame>
        <p:nvGraphicFramePr>
          <p:cNvPr id="7" name="Content Placeholder 6" descr="Agenda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7181823"/>
              </p:ext>
            </p:extLst>
          </p:nvPr>
        </p:nvGraphicFramePr>
        <p:xfrm>
          <a:off x="571205" y="1352132"/>
          <a:ext cx="8001589" cy="550586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366124"/>
                <a:gridCol w="6635465"/>
              </a:tblGrid>
              <a:tr h="315421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002060"/>
                          </a:solidFill>
                        </a:rPr>
                        <a:t>Time</a:t>
                      </a:r>
                      <a:endParaRPr lang="en-US" sz="1500" dirty="0">
                        <a:solidFill>
                          <a:srgbClr val="002060"/>
                        </a:solidFill>
                      </a:endParaRPr>
                    </a:p>
                  </a:txBody>
                  <a:tcPr marL="91439" marR="91439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rgbClr val="002060"/>
                          </a:solidFill>
                        </a:rPr>
                        <a:t>Topic</a:t>
                      </a:r>
                      <a:endParaRPr lang="en-US" sz="1500" dirty="0">
                        <a:solidFill>
                          <a:srgbClr val="002060"/>
                        </a:solidFill>
                      </a:endParaRPr>
                    </a:p>
                  </a:txBody>
                  <a:tcPr marL="182880" marR="91439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354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8:00</a:t>
                      </a:r>
                      <a:endParaRPr lang="en-US" sz="1600" dirty="0"/>
                    </a:p>
                  </a:txBody>
                  <a:tcPr marL="91439" marR="91439" marT="91440" marB="9144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Registration &amp; Continental Breakfast </a:t>
                      </a:r>
                      <a:endParaRPr lang="en-US" sz="1600" dirty="0"/>
                    </a:p>
                  </a:txBody>
                  <a:tcPr marL="182880" marR="91439" marT="91440" marB="9144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78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8:30</a:t>
                      </a:r>
                      <a:endParaRPr lang="en-US" sz="1600" dirty="0"/>
                    </a:p>
                  </a:txBody>
                  <a:tcPr marL="91439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Welcome</a:t>
                      </a:r>
                      <a:r>
                        <a:rPr lang="en-US" sz="1600" baseline="0" dirty="0" smtClean="0"/>
                        <a:t> &amp; Introductions</a:t>
                      </a:r>
                      <a:endParaRPr lang="en-US" sz="1600" dirty="0" smtClean="0"/>
                    </a:p>
                  </a:txBody>
                  <a:tcPr marL="182880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1042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9:15</a:t>
                      </a:r>
                    </a:p>
                  </a:txBody>
                  <a:tcPr marL="91439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Voice</a:t>
                      </a:r>
                      <a:r>
                        <a:rPr lang="en-US" sz="1600" baseline="0" dirty="0" smtClean="0"/>
                        <a:t> of the Customer – Part I: Project-Related Engagement Panel </a:t>
                      </a:r>
                      <a:endParaRPr lang="en-US" sz="1600" dirty="0" smtClean="0"/>
                    </a:p>
                  </a:txBody>
                  <a:tcPr marL="182880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78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10:15</a:t>
                      </a:r>
                      <a:endParaRPr lang="en-US" sz="1600" dirty="0"/>
                    </a:p>
                  </a:txBody>
                  <a:tcPr marL="91439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C00000"/>
                          </a:solidFill>
                        </a:rPr>
                        <a:t>Break</a:t>
                      </a:r>
                    </a:p>
                  </a:txBody>
                  <a:tcPr marL="182880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2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10:30</a:t>
                      </a:r>
                      <a:endParaRPr lang="en-US" sz="1600" dirty="0"/>
                    </a:p>
                  </a:txBody>
                  <a:tcPr marL="91439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Indian Country </a:t>
                      </a:r>
                      <a:endParaRPr lang="en-US" sz="1600" dirty="0" smtClean="0"/>
                    </a:p>
                  </a:txBody>
                  <a:tcPr marL="182880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78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10:45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</a:txBody>
                  <a:tcPr marL="91439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Voice</a:t>
                      </a:r>
                      <a:r>
                        <a:rPr lang="en-US" sz="1600" baseline="0" dirty="0" smtClean="0"/>
                        <a:t> of the Customer - Part II: Ongoing Engagement Panel </a:t>
                      </a:r>
                      <a:endParaRPr lang="en-US" sz="1600" dirty="0" smtClean="0"/>
                    </a:p>
                  </a:txBody>
                  <a:tcPr marL="182880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104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11:45</a:t>
                      </a:r>
                      <a:endParaRPr lang="en-US" sz="1600" dirty="0"/>
                    </a:p>
                  </a:txBody>
                  <a:tcPr marL="91439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C00000"/>
                          </a:solidFill>
                        </a:rPr>
                        <a:t>Lunch</a:t>
                      </a:r>
                      <a:r>
                        <a:rPr lang="en-US" sz="16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en-US" sz="1600" dirty="0" smtClean="0">
                        <a:solidFill>
                          <a:srgbClr val="C00000"/>
                        </a:solidFill>
                      </a:endParaRPr>
                    </a:p>
                  </a:txBody>
                  <a:tcPr marL="182880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78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12:30</a:t>
                      </a:r>
                      <a:endParaRPr lang="en-US" sz="1600" dirty="0"/>
                    </a:p>
                  </a:txBody>
                  <a:tcPr marL="91439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Keynote</a:t>
                      </a:r>
                      <a:r>
                        <a:rPr lang="en-US" sz="1600" baseline="0" dirty="0" smtClean="0"/>
                        <a:t> Speaker</a:t>
                      </a:r>
                      <a:endParaRPr lang="en-US" sz="1600" dirty="0" smtClean="0"/>
                    </a:p>
                  </a:txBody>
                  <a:tcPr marL="182880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78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1:00 </a:t>
                      </a:r>
                      <a:endParaRPr lang="en-US" sz="1600" dirty="0"/>
                    </a:p>
                  </a:txBody>
                  <a:tcPr marL="91439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MnDOT</a:t>
                      </a:r>
                      <a:r>
                        <a:rPr lang="en-US" sz="1600" dirty="0" smtClean="0"/>
                        <a:t> Public Engagement Awards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 smtClean="0"/>
                    </a:p>
                  </a:txBody>
                  <a:tcPr marL="182880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78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2:00</a:t>
                      </a:r>
                      <a:endParaRPr lang="en-US" sz="1600" dirty="0"/>
                    </a:p>
                  </a:txBody>
                  <a:tcPr marL="91439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C00000"/>
                          </a:solidFill>
                        </a:rPr>
                        <a:t>Break </a:t>
                      </a:r>
                    </a:p>
                  </a:txBody>
                  <a:tcPr marL="182880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2:30</a:t>
                      </a:r>
                      <a:endParaRPr lang="en-US" sz="1600" dirty="0"/>
                    </a:p>
                  </a:txBody>
                  <a:tcPr marL="91439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Voice</a:t>
                      </a:r>
                      <a:r>
                        <a:rPr lang="en-US" sz="1600" baseline="0" dirty="0" smtClean="0"/>
                        <a:t> of the Customer - Part III</a:t>
                      </a:r>
                      <a:r>
                        <a:rPr lang="en-US" sz="1600" dirty="0" smtClean="0"/>
                        <a:t>:</a:t>
                      </a:r>
                      <a:r>
                        <a:rPr lang="en-US" sz="1600" baseline="0" dirty="0" smtClean="0"/>
                        <a:t> District Engagement Plans Working Session </a:t>
                      </a:r>
                      <a:endParaRPr lang="en-US" sz="1600" dirty="0" smtClean="0"/>
                    </a:p>
                  </a:txBody>
                  <a:tcPr marL="182880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762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3:45</a:t>
                      </a:r>
                      <a:endParaRPr lang="en-US" sz="1600" dirty="0"/>
                    </a:p>
                  </a:txBody>
                  <a:tcPr marL="91439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Closing &amp; Evaluation </a:t>
                      </a:r>
                    </a:p>
                  </a:txBody>
                  <a:tcPr marL="182880" marR="91439"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470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Opening Remarks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1748117" y="5041204"/>
            <a:ext cx="5755341" cy="109712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Margaret Anderson Kelliher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MnDOT Commissioner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52" y="155529"/>
            <a:ext cx="4906060" cy="332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4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47919" y="152400"/>
            <a:ext cx="8367432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Commissioner Margaret Anderson Kelliher</a:t>
            </a:r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1" y="2028161"/>
            <a:ext cx="3715269" cy="3715269"/>
          </a:xfrm>
        </p:spPr>
      </p:pic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669536" y="1594627"/>
            <a:ext cx="4044158" cy="4582339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Appointed MnDOT Commissioner Dec. 12, 2018</a:t>
            </a:r>
          </a:p>
          <a:p>
            <a:r>
              <a:rPr lang="en-US" sz="2400" dirty="0"/>
              <a:t>12 years </a:t>
            </a:r>
            <a:r>
              <a:rPr lang="en-US" sz="2400" dirty="0" smtClean="0"/>
              <a:t>in MN </a:t>
            </a:r>
            <a:r>
              <a:rPr lang="en-US" sz="2400" dirty="0"/>
              <a:t>House of </a:t>
            </a:r>
            <a:r>
              <a:rPr lang="en-US" sz="2400" dirty="0" smtClean="0"/>
              <a:t>Representatives</a:t>
            </a:r>
          </a:p>
          <a:p>
            <a:r>
              <a:rPr lang="en-US" sz="2400" dirty="0"/>
              <a:t>E</a:t>
            </a:r>
            <a:r>
              <a:rPr lang="en-US" sz="2400" dirty="0" smtClean="0"/>
              <a:t>lected Speaker of the House for </a:t>
            </a:r>
            <a:r>
              <a:rPr lang="en-US" sz="2400" dirty="0"/>
              <a:t>four </a:t>
            </a:r>
            <a:r>
              <a:rPr lang="en-US" sz="2400" dirty="0" smtClean="0"/>
              <a:t>years</a:t>
            </a:r>
          </a:p>
          <a:p>
            <a:r>
              <a:rPr lang="en-US" sz="2400" dirty="0" smtClean="0"/>
              <a:t>Oversaw </a:t>
            </a:r>
            <a:r>
              <a:rPr lang="en-US" sz="2400" dirty="0"/>
              <a:t>Transportation and Transit Funding package in </a:t>
            </a:r>
            <a:r>
              <a:rPr lang="en-US" sz="2400" dirty="0" smtClean="0"/>
              <a:t>2008</a:t>
            </a:r>
          </a:p>
          <a:p>
            <a:r>
              <a:rPr lang="en-US" sz="2400" dirty="0" smtClean="0"/>
              <a:t>B.A. in Political Science from Gustavus </a:t>
            </a:r>
            <a:r>
              <a:rPr lang="en-US" sz="2400" dirty="0"/>
              <a:t>Adolphus </a:t>
            </a:r>
            <a:r>
              <a:rPr lang="en-US" sz="2400" dirty="0" smtClean="0"/>
              <a:t>College</a:t>
            </a:r>
          </a:p>
          <a:p>
            <a:r>
              <a:rPr lang="en-US" sz="2400" dirty="0" smtClean="0"/>
              <a:t>M.P.A. from Harvard University Kennedy </a:t>
            </a:r>
            <a:r>
              <a:rPr lang="en-US" sz="2400" dirty="0"/>
              <a:t>School of </a:t>
            </a:r>
            <a:r>
              <a:rPr lang="en-US" sz="2400" dirty="0" smtClean="0"/>
              <a:t>Government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75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0"/>
            <a:ext cx="9143999" cy="68519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73786" y="808562"/>
            <a:ext cx="8085582" cy="478839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6000" i="1" dirty="0" smtClean="0"/>
              <a:t>District Spotlights </a:t>
            </a:r>
          </a:p>
          <a:p>
            <a:pPr marL="0" indent="0" algn="ctr">
              <a:buNone/>
            </a:pPr>
            <a:endParaRPr lang="en-US" sz="3600" i="1" dirty="0" smtClean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1" dirty="0" smtClean="0"/>
              <a:t>D1 – Duane Hill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1" dirty="0" smtClean="0"/>
              <a:t>District Engineer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b="1" i="1" dirty="0" smtClean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1" dirty="0" smtClean="0"/>
              <a:t>D8 – Mandi Lighthizer-Schmidt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1" dirty="0" smtClean="0"/>
              <a:t>Public Engagement Director </a:t>
            </a:r>
            <a:endParaRPr lang="en-US" sz="3900" b="1" i="1" dirty="0"/>
          </a:p>
        </p:txBody>
      </p:sp>
    </p:spTree>
    <p:extLst>
      <p:ext uri="{BB962C8B-B14F-4D97-AF65-F5344CB8AC3E}">
        <p14:creationId xmlns:p14="http://schemas.microsoft.com/office/powerpoint/2010/main" val="193238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Voice of the Customer – Part I</a:t>
            </a:r>
            <a:br>
              <a:rPr lang="en-US" dirty="0" smtClean="0"/>
            </a:br>
            <a:r>
              <a:rPr lang="en-US" dirty="0" smtClean="0"/>
              <a:t>Project Related Engagement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019175" cy="365125"/>
          </a:xfrm>
        </p:spPr>
        <p:txBody>
          <a:bodyPr/>
          <a:lstStyle/>
          <a:p>
            <a:fld id="{F4B91AA0-3BA7-4036-A3DA-317C6C4FFA29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52" y="155529"/>
            <a:ext cx="4906060" cy="33223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6151" y="5033319"/>
            <a:ext cx="3789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Moderated by</a:t>
            </a:r>
          </a:p>
          <a:p>
            <a:pPr algn="ctr"/>
            <a:r>
              <a:rPr lang="en-US" dirty="0" smtClean="0"/>
              <a:t>Jim Skoog, </a:t>
            </a:r>
            <a:r>
              <a:rPr lang="en-US" dirty="0"/>
              <a:t>A</a:t>
            </a:r>
            <a:r>
              <a:rPr lang="en-US" dirty="0" smtClean="0"/>
              <a:t>ssociate Ombudsman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46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57577" y="152400"/>
            <a:ext cx="8706119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Voice of the Customer – Part I</a:t>
            </a:r>
            <a:br>
              <a:rPr lang="en-US" dirty="0" smtClean="0"/>
            </a:br>
            <a:r>
              <a:rPr lang="en-US" dirty="0" smtClean="0"/>
              <a:t>Project Related Engagement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01501"/>
            <a:ext cx="4356581" cy="2950209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596714" y="1594627"/>
            <a:ext cx="4366982" cy="458233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3865"/>
                </a:solidFill>
              </a:rPr>
              <a:t>Marvin Anderson</a:t>
            </a:r>
          </a:p>
          <a:p>
            <a:pPr marL="228600" lvl="0" indent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None/>
            </a:pPr>
            <a:r>
              <a:rPr lang="en-US" sz="2400" dirty="0" smtClean="0">
                <a:solidFill>
                  <a:srgbClr val="003865"/>
                </a:solidFill>
              </a:rPr>
              <a:t>ReConnectRondo</a:t>
            </a:r>
            <a:r>
              <a:rPr lang="en-US" sz="2400" dirty="0">
                <a:solidFill>
                  <a:srgbClr val="003865"/>
                </a:solidFill>
              </a:rPr>
              <a:t> </a:t>
            </a:r>
            <a:r>
              <a:rPr lang="en-US" sz="2400" dirty="0" smtClean="0">
                <a:solidFill>
                  <a:srgbClr val="003865"/>
                </a:solidFill>
              </a:rPr>
              <a:t>- St. Paul</a:t>
            </a:r>
          </a:p>
          <a:p>
            <a:pPr marL="571500" lvl="0" indent="-34290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Wingdings" panose="05000000000000000000" pitchFamily="2" charset="2"/>
              <a:buChar char="ü"/>
            </a:pPr>
            <a:endParaRPr lang="en-US" dirty="0">
              <a:solidFill>
                <a:srgbClr val="003865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3865"/>
                </a:solidFill>
              </a:rPr>
              <a:t>Dean Chamberlain</a:t>
            </a:r>
          </a:p>
          <a:p>
            <a:pPr marL="228600" lvl="0" indent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None/>
            </a:pPr>
            <a:r>
              <a:rPr lang="en-US" sz="2400" dirty="0" smtClean="0">
                <a:solidFill>
                  <a:srgbClr val="003865"/>
                </a:solidFill>
              </a:rPr>
              <a:t>Red Wing Staff Engineer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-US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smtClean="0"/>
              <a:t>Debra and Adam Sisneros</a:t>
            </a:r>
          </a:p>
          <a:p>
            <a:pPr marL="22860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/>
              <a:t>Maple Grove Residents</a:t>
            </a:r>
          </a:p>
          <a:p>
            <a:pPr marL="57150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smtClean="0"/>
              <a:t>Jim Swanson</a:t>
            </a:r>
          </a:p>
          <a:p>
            <a:pPr marL="22860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/>
              <a:t>VFW Quartermaster - Mapleton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15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BREAK</a:t>
            </a:r>
            <a:endParaRPr lang="en-US" sz="9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970" y="155529"/>
            <a:ext cx="4906060" cy="332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78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Engagement in Indian Country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Levi Brown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Tribal Liaison Manager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019175" cy="365125"/>
          </a:xfrm>
        </p:spPr>
        <p:txBody>
          <a:bodyPr/>
          <a:lstStyle/>
          <a:p>
            <a:fld id="{F4B91AA0-3BA7-4036-A3DA-317C6C4FFA29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52" y="155529"/>
            <a:ext cx="4906060" cy="332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51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465628"/>
            <a:ext cx="9144000" cy="971387"/>
          </a:xfrm>
        </p:spPr>
        <p:txBody>
          <a:bodyPr>
            <a:normAutofit fontScale="90000"/>
          </a:bodyPr>
          <a:lstStyle/>
          <a:p>
            <a:r>
              <a:rPr lang="en-US" sz="3975" dirty="0" smtClean="0"/>
              <a:t/>
            </a:r>
            <a:br>
              <a:rPr lang="en-US" sz="3975" dirty="0" smtClean="0"/>
            </a:br>
            <a:r>
              <a:rPr lang="en-US" sz="3975" dirty="0" smtClean="0"/>
              <a:t>Public </a:t>
            </a:r>
            <a:r>
              <a:rPr lang="en-US" sz="3975" dirty="0"/>
              <a:t>Engagement and Tribal Affairs</a:t>
            </a:r>
            <a:r>
              <a:rPr lang="en-US" dirty="0"/>
              <a:t/>
            </a:r>
            <a:br>
              <a:rPr lang="en-US" dirty="0"/>
            </a:br>
            <a:r>
              <a:rPr lang="en-US" sz="1650" dirty="0"/>
              <a:t>“Where St. Paul meets the </a:t>
            </a:r>
            <a:r>
              <a:rPr lang="en-US" sz="1650" dirty="0" err="1"/>
              <a:t>Rez</a:t>
            </a:r>
            <a:r>
              <a:rPr lang="en-US" sz="1650" dirty="0"/>
              <a:t>”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01850" y="4904049"/>
            <a:ext cx="4940300" cy="1097128"/>
          </a:xfrm>
        </p:spPr>
        <p:txBody>
          <a:bodyPr>
            <a:noAutofit/>
          </a:bodyPr>
          <a:lstStyle/>
          <a:p>
            <a:r>
              <a:rPr lang="en-US" sz="2400" dirty="0" smtClean="0"/>
              <a:t>Levi Brown </a:t>
            </a:r>
            <a:r>
              <a:rPr lang="en-US" sz="2400" dirty="0" smtClean="0">
                <a:solidFill>
                  <a:schemeClr val="accent1"/>
                </a:solidFill>
              </a:rPr>
              <a:t>|</a:t>
            </a:r>
            <a:r>
              <a:rPr lang="en-US" sz="2400" dirty="0" smtClean="0"/>
              <a:t> Tribal Liaison Manager</a:t>
            </a:r>
          </a:p>
          <a:p>
            <a:r>
              <a:rPr lang="en-US" sz="2400" dirty="0" smtClean="0"/>
              <a:t>Government Affairs</a:t>
            </a:r>
          </a:p>
          <a:p>
            <a:r>
              <a:rPr lang="en-US" sz="2400" dirty="0" smtClean="0"/>
              <a:t>3-8-19</a:t>
            </a:r>
            <a:endParaRPr lang="en-US" sz="24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" t="3609" r="-1011" b="55377"/>
          <a:stretch/>
        </p:blipFill>
        <p:spPr>
          <a:xfrm>
            <a:off x="0" y="930079"/>
            <a:ext cx="9144000" cy="2535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58726" y="1015511"/>
            <a:ext cx="2236763" cy="300082"/>
          </a:xfrm>
          <a:prstGeom prst="rect">
            <a:avLst/>
          </a:prstGeom>
          <a:solidFill>
            <a:srgbClr val="22416D"/>
          </a:solidFill>
        </p:spPr>
        <p:txBody>
          <a:bodyPr wrap="square" rtlCol="0">
            <a:spAutoFit/>
          </a:bodyPr>
          <a:lstStyle/>
          <a:p>
            <a:endParaRPr lang="en-US" sz="1350" dirty="0">
              <a:solidFill>
                <a:srgbClr val="0038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73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Image of map of Minnesota with tribal seals on the map in the location of each tribal government" title="Map of Minneso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697" y="1856688"/>
            <a:ext cx="3899027" cy="46015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982977" y="1043201"/>
            <a:ext cx="5915025" cy="6858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0000" lnSpcReduction="10000"/>
          </a:bodyPr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dirty="0">
                <a:solidFill>
                  <a:srgbClr val="FFFFFF"/>
                </a:solidFill>
              </a:rPr>
              <a:t/>
            </a:r>
            <a:br>
              <a:rPr lang="en-US" sz="27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Tribal Governments in Minnesota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576864"/>
              </p:ext>
            </p:extLst>
          </p:nvPr>
        </p:nvGraphicFramePr>
        <p:xfrm>
          <a:off x="518985" y="1729003"/>
          <a:ext cx="4390766" cy="4688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793"/>
                <a:gridCol w="3433973"/>
              </a:tblGrid>
              <a:tr h="75495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MnDOT District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Reservations/Tribal</a:t>
                      </a:r>
                      <a:r>
                        <a:rPr lang="en-US" sz="1400" baseline="0" dirty="0" smtClean="0"/>
                        <a:t> Lands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</a:tr>
              <a:tr h="74315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Bois</a:t>
                      </a:r>
                      <a:r>
                        <a:rPr lang="en-US" sz="1400" baseline="0" dirty="0" smtClean="0"/>
                        <a:t> Forte, Leech Lake, Fond du Lac, Grand Portage, Mille Lacs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61863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Leech Lake, Red Lake,</a:t>
                      </a:r>
                      <a:r>
                        <a:rPr lang="en-US" sz="1400" baseline="0" dirty="0" smtClean="0"/>
                        <a:t> White Earth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43055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Leech</a:t>
                      </a:r>
                      <a:r>
                        <a:rPr lang="en-US" sz="1400" baseline="0" dirty="0" smtClean="0"/>
                        <a:t> Lake, Mille Lacs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43055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White Earth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43055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Prairie</a:t>
                      </a:r>
                      <a:r>
                        <a:rPr lang="en-US" sz="1400" baseline="0" dirty="0" smtClean="0"/>
                        <a:t> Island, Ho-Chunk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43055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7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None (Dakota 38 Memorial Ride)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42465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8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Lower</a:t>
                      </a:r>
                      <a:r>
                        <a:rPr lang="en-US" sz="1400" baseline="0" smtClean="0"/>
                        <a:t> Sioux, Upper Sioux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42465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Metro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Shakopee Mdewakanton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170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325" dirty="0"/>
              <a:t/>
            </a:r>
            <a:br>
              <a:rPr lang="en-US" sz="2325" dirty="0"/>
            </a:br>
            <a:r>
              <a:rPr lang="en-US" sz="2325" dirty="0"/>
              <a:t>Tribal Government to State Government relations (G2G) and </a:t>
            </a:r>
            <a:br>
              <a:rPr lang="en-US" sz="2325" dirty="0"/>
            </a:br>
            <a:r>
              <a:rPr lang="en-US" sz="2325" dirty="0"/>
              <a:t>Public Engagement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5" b="1625"/>
          <a:stretch>
            <a:fillRect/>
          </a:stretch>
        </p:blipFill>
        <p:spPr>
          <a:xfrm>
            <a:off x="1247851" y="2464274"/>
            <a:ext cx="1428803" cy="1494431"/>
          </a:xfrm>
        </p:spPr>
      </p:pic>
      <p:sp>
        <p:nvSpPr>
          <p:cNvPr id="4" name="Content Placeholder 3"/>
          <p:cNvSpPr>
            <a:spLocks noGrp="1"/>
          </p:cNvSpPr>
          <p:nvPr>
            <p:ph type="body" sz="quarter" idx="16"/>
          </p:nvPr>
        </p:nvSpPr>
        <p:spPr>
          <a:xfrm>
            <a:off x="2852500" y="1981963"/>
            <a:ext cx="1612310" cy="3642553"/>
          </a:xfrm>
        </p:spPr>
        <p:txBody>
          <a:bodyPr>
            <a:normAutofit/>
          </a:bodyPr>
          <a:lstStyle/>
          <a:p>
            <a:r>
              <a:rPr lang="en-US" sz="1500" dirty="0">
                <a:latin typeface="Calibri" panose="020F0502020204030204" pitchFamily="34" charset="0"/>
              </a:rPr>
              <a:t>Tribal Nations have </a:t>
            </a:r>
            <a:r>
              <a:rPr lang="en-US" sz="1500" b="1" dirty="0">
                <a:latin typeface="Calibri" panose="020F0502020204030204" pitchFamily="34" charset="0"/>
              </a:rPr>
              <a:t>governing authority </a:t>
            </a:r>
          </a:p>
          <a:p>
            <a:r>
              <a:rPr lang="en-US" sz="1500" dirty="0">
                <a:latin typeface="Calibri" panose="020F0502020204030204" pitchFamily="34" charset="0"/>
              </a:rPr>
              <a:t>Independent leadership</a:t>
            </a:r>
          </a:p>
          <a:p>
            <a:r>
              <a:rPr lang="en-US" sz="1500" b="1" dirty="0">
                <a:latin typeface="Calibri" panose="020F0502020204030204" pitchFamily="34" charset="0"/>
              </a:rPr>
              <a:t>Elected </a:t>
            </a:r>
            <a:r>
              <a:rPr lang="en-US" sz="1500" dirty="0">
                <a:latin typeface="Calibri" panose="020F0502020204030204" pitchFamily="34" charset="0"/>
              </a:rPr>
              <a:t>in a democratic process</a:t>
            </a:r>
          </a:p>
          <a:p>
            <a:r>
              <a:rPr lang="en-US" sz="1500" dirty="0">
                <a:latin typeface="Calibri" panose="020F0502020204030204" pitchFamily="34" charset="0"/>
              </a:rPr>
              <a:t>Relationship defined in the </a:t>
            </a:r>
            <a:r>
              <a:rPr lang="en-US" sz="1500" b="1" dirty="0">
                <a:latin typeface="Calibri" panose="020F0502020204030204" pitchFamily="34" charset="0"/>
              </a:rPr>
              <a:t>U.S. Constitution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6" name="Picture Placeholder 15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9" r="4439"/>
          <a:stretch>
            <a:fillRect/>
          </a:stretch>
        </p:blipFill>
        <p:spPr>
          <a:xfrm>
            <a:off x="4382923" y="2537461"/>
            <a:ext cx="1364369" cy="1421244"/>
          </a:xfrm>
        </p:spPr>
      </p:pic>
      <p:sp>
        <p:nvSpPr>
          <p:cNvPr id="3" name="Content Placeholder 2"/>
          <p:cNvSpPr>
            <a:spLocks noGrp="1"/>
          </p:cNvSpPr>
          <p:nvPr>
            <p:ph type="body" sz="quarter" idx="18"/>
          </p:nvPr>
        </p:nvSpPr>
        <p:spPr>
          <a:xfrm>
            <a:off x="5845929" y="2159468"/>
            <a:ext cx="1721667" cy="3287542"/>
          </a:xfrm>
        </p:spPr>
        <p:txBody>
          <a:bodyPr>
            <a:normAutofit lnSpcReduction="10000"/>
          </a:bodyPr>
          <a:lstStyle/>
          <a:p>
            <a:r>
              <a:rPr lang="en-US" sz="1500" dirty="0">
                <a:latin typeface="Calibri" panose="020F0502020204030204" pitchFamily="34" charset="0"/>
              </a:rPr>
              <a:t>Public Engagement and </a:t>
            </a:r>
            <a:r>
              <a:rPr lang="en-US" sz="1500" b="1" dirty="0">
                <a:latin typeface="Calibri" panose="020F0502020204030204" pitchFamily="34" charset="0"/>
              </a:rPr>
              <a:t>meaningful consultation</a:t>
            </a:r>
          </a:p>
          <a:p>
            <a:r>
              <a:rPr lang="en-US" sz="1500" dirty="0">
                <a:latin typeface="Calibri" panose="020F0502020204030204" pitchFamily="34" charset="0"/>
              </a:rPr>
              <a:t>Consultation is implemented at the </a:t>
            </a:r>
            <a:r>
              <a:rPr lang="en-US" sz="1500" b="1" dirty="0">
                <a:latin typeface="Calibri" panose="020F0502020204030204" pitchFamily="34" charset="0"/>
              </a:rPr>
              <a:t>decision maker level</a:t>
            </a:r>
          </a:p>
          <a:p>
            <a:r>
              <a:rPr lang="en-US" sz="1500" dirty="0">
                <a:latin typeface="Calibri" panose="020F0502020204030204" pitchFamily="34" charset="0"/>
              </a:rPr>
              <a:t>Proper G2G allows all parties involved to fine </a:t>
            </a:r>
            <a:r>
              <a:rPr lang="en-US" sz="1500" b="1" dirty="0">
                <a:latin typeface="Calibri" panose="020F0502020204030204" pitchFamily="34" charset="0"/>
              </a:rPr>
              <a:t>common ground</a:t>
            </a:r>
            <a:r>
              <a:rPr lang="en-US" sz="1500" dirty="0">
                <a:latin typeface="Calibri" panose="020F0502020204030204" pitchFamily="34" charset="0"/>
              </a:rPr>
              <a:t> and move forward in legal manner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21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1937" y="2045325"/>
            <a:ext cx="7920507" cy="3699457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Trust </a:t>
            </a:r>
            <a:r>
              <a:rPr lang="en-US" dirty="0"/>
              <a:t>Lands: Rights-of-Way</a:t>
            </a:r>
          </a:p>
          <a:p>
            <a:r>
              <a:rPr lang="en-US" dirty="0"/>
              <a:t>Indian Employment on/near </a:t>
            </a:r>
            <a:r>
              <a:rPr lang="en-US" dirty="0" smtClean="0"/>
              <a:t>reservations (Workforce and businesses)</a:t>
            </a:r>
            <a:endParaRPr lang="en-US" dirty="0"/>
          </a:p>
          <a:p>
            <a:r>
              <a:rPr lang="en-US" dirty="0"/>
              <a:t>Historic &amp; Cultural Preservation</a:t>
            </a:r>
          </a:p>
          <a:p>
            <a:r>
              <a:rPr lang="en-US" dirty="0"/>
              <a:t>Road Safety</a:t>
            </a:r>
          </a:p>
          <a:p>
            <a:r>
              <a:rPr lang="en-US" dirty="0"/>
              <a:t>Reservation Road Signs</a:t>
            </a:r>
          </a:p>
          <a:p>
            <a:r>
              <a:rPr lang="en-US" dirty="0"/>
              <a:t>Transportation Planning</a:t>
            </a:r>
          </a:p>
          <a:p>
            <a:r>
              <a:rPr lang="en-US" dirty="0"/>
              <a:t>Partnering on Highway </a:t>
            </a:r>
            <a:r>
              <a:rPr lang="en-US" dirty="0" smtClean="0"/>
              <a:t>projects </a:t>
            </a:r>
          </a:p>
          <a:p>
            <a:r>
              <a:rPr lang="en-US" b="1" i="1" u="sng" dirty="0" smtClean="0">
                <a:solidFill>
                  <a:srgbClr val="92D050"/>
                </a:solidFill>
              </a:rPr>
              <a:t>D2 Success and Struggles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100" dirty="0" err="1"/>
              <a:t>MnDOT</a:t>
            </a:r>
            <a:r>
              <a:rPr lang="en-US" sz="2100" dirty="0"/>
              <a:t> policies and programs directly affect </a:t>
            </a:r>
            <a:br>
              <a:rPr lang="en-US" sz="2100" dirty="0"/>
            </a:br>
            <a:r>
              <a:rPr lang="en-US" sz="2100" dirty="0"/>
              <a:t>Indian tribes and their members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6826" y="4242476"/>
            <a:ext cx="3954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 w="22225">
                  <a:solidFill>
                    <a:srgbClr val="78BE21"/>
                  </a:solidFill>
                  <a:prstDash val="solid"/>
                </a:ln>
                <a:solidFill>
                  <a:srgbClr val="78BE21">
                    <a:lumMod val="40000"/>
                    <a:lumOff val="60000"/>
                  </a:srgbClr>
                </a:solidFill>
              </a:rPr>
              <a:t>Tribes also </a:t>
            </a:r>
            <a:r>
              <a:rPr lang="en-US" sz="2400" b="1" dirty="0">
                <a:ln w="22225">
                  <a:solidFill>
                    <a:srgbClr val="78BE21"/>
                  </a:solidFill>
                  <a:prstDash val="solid"/>
                </a:ln>
                <a:solidFill>
                  <a:srgbClr val="78BE21">
                    <a:lumMod val="75000"/>
                  </a:srgbClr>
                </a:solidFill>
              </a:rPr>
              <a:t>affect</a:t>
            </a:r>
            <a:r>
              <a:rPr lang="en-US" sz="2400" b="1" dirty="0">
                <a:ln w="22225">
                  <a:solidFill>
                    <a:srgbClr val="78BE21"/>
                  </a:solidFill>
                  <a:prstDash val="solid"/>
                </a:ln>
                <a:solidFill>
                  <a:srgbClr val="78BE21">
                    <a:lumMod val="40000"/>
                    <a:lumOff val="60000"/>
                  </a:srgbClr>
                </a:solidFill>
              </a:rPr>
              <a:t> </a:t>
            </a:r>
            <a:r>
              <a:rPr lang="en-US" sz="2400" b="1" dirty="0" err="1">
                <a:ln w="22225">
                  <a:solidFill>
                    <a:srgbClr val="78BE21"/>
                  </a:solidFill>
                  <a:prstDash val="solid"/>
                </a:ln>
                <a:solidFill>
                  <a:srgbClr val="78BE21">
                    <a:lumMod val="40000"/>
                    <a:lumOff val="60000"/>
                  </a:srgbClr>
                </a:solidFill>
              </a:rPr>
              <a:t>MnDOT</a:t>
            </a:r>
            <a:endParaRPr lang="en-US" sz="2400" b="1" dirty="0">
              <a:ln w="22225">
                <a:solidFill>
                  <a:srgbClr val="78BE21"/>
                </a:solidFill>
                <a:prstDash val="solid"/>
              </a:ln>
              <a:solidFill>
                <a:srgbClr val="78BE2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10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561517"/>
              </p:ext>
            </p:extLst>
          </p:nvPr>
        </p:nvGraphicFramePr>
        <p:xfrm>
          <a:off x="815546" y="1696996"/>
          <a:ext cx="7529384" cy="444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Must </a:t>
            </a:r>
            <a:r>
              <a:rPr lang="en-US" dirty="0"/>
              <a:t>c</a:t>
            </a:r>
            <a:r>
              <a:rPr lang="en-US" dirty="0" smtClean="0"/>
              <a:t>ontinue </a:t>
            </a:r>
            <a:r>
              <a:rPr lang="en-US" dirty="0"/>
              <a:t>e</a:t>
            </a:r>
            <a:r>
              <a:rPr lang="en-US" dirty="0" smtClean="0"/>
              <a:t>ducating on Tribal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69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40693" y="3538093"/>
            <a:ext cx="9539414" cy="600164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3865"/>
                </a:solidFill>
              </a:rPr>
              <a:t>Levi Brown, Tribal Liaison Manager</a:t>
            </a:r>
          </a:p>
          <a:p>
            <a:pPr algn="ctr"/>
            <a:r>
              <a:rPr lang="en-US" sz="2400" dirty="0">
                <a:solidFill>
                  <a:srgbClr val="003865"/>
                </a:solidFill>
              </a:rPr>
              <a:t>MnDOT Office of Government Affairs</a:t>
            </a:r>
          </a:p>
          <a:p>
            <a:pPr algn="ctr"/>
            <a:r>
              <a:rPr lang="en-US" sz="2400" dirty="0">
                <a:solidFill>
                  <a:srgbClr val="003865"/>
                </a:solidFill>
              </a:rPr>
              <a:t>(651) 236-7048</a:t>
            </a:r>
          </a:p>
          <a:p>
            <a:pPr algn="ctr"/>
            <a:r>
              <a:rPr lang="en-US" sz="2400" u="sng" dirty="0" smtClean="0">
                <a:solidFill>
                  <a:srgbClr val="003865">
                    <a:lumMod val="75000"/>
                    <a:lumOff val="25000"/>
                  </a:srgbClr>
                </a:solidFill>
                <a:hlinkClick r:id="rId3"/>
              </a:rPr>
              <a:t>levi.brown@state.mn.us</a:t>
            </a:r>
          </a:p>
          <a:p>
            <a:pPr algn="ctr"/>
            <a:endParaRPr lang="en-US" sz="2400" u="sng" dirty="0">
              <a:solidFill>
                <a:srgbClr val="003865">
                  <a:lumMod val="75000"/>
                  <a:lumOff val="25000"/>
                </a:srgbClr>
              </a:solidFill>
              <a:hlinkClick r:id="rId3"/>
            </a:endParaRPr>
          </a:p>
          <a:p>
            <a:pPr algn="ctr"/>
            <a:endParaRPr lang="en-US" sz="2400" u="sng" dirty="0" smtClean="0">
              <a:solidFill>
                <a:srgbClr val="003865">
                  <a:lumMod val="75000"/>
                  <a:lumOff val="25000"/>
                </a:srgbClr>
              </a:solidFill>
              <a:hlinkClick r:id="rId3"/>
            </a:endParaRPr>
          </a:p>
          <a:p>
            <a:pPr algn="ctr"/>
            <a:endParaRPr lang="en-US" sz="2400" u="sng" dirty="0">
              <a:solidFill>
                <a:srgbClr val="003865">
                  <a:lumMod val="75000"/>
                  <a:lumOff val="25000"/>
                </a:srgbClr>
              </a:solidFill>
              <a:hlinkClick r:id="rId3"/>
            </a:endParaRPr>
          </a:p>
          <a:p>
            <a:pPr algn="ctr"/>
            <a:endParaRPr lang="en-US" sz="2400" u="sng" dirty="0" smtClean="0">
              <a:solidFill>
                <a:srgbClr val="003865">
                  <a:lumMod val="75000"/>
                  <a:lumOff val="25000"/>
                </a:srgbClr>
              </a:solidFill>
              <a:hlinkClick r:id="rId3"/>
            </a:endParaRPr>
          </a:p>
          <a:p>
            <a:pPr algn="ctr"/>
            <a:endParaRPr lang="en-US" sz="2400" u="sng" dirty="0">
              <a:solidFill>
                <a:srgbClr val="003865">
                  <a:lumMod val="75000"/>
                  <a:lumOff val="25000"/>
                </a:srgbClr>
              </a:solidFill>
              <a:hlinkClick r:id="rId3"/>
            </a:endParaRPr>
          </a:p>
          <a:p>
            <a:pPr algn="ctr"/>
            <a:endParaRPr lang="en-US" sz="2400" u="sng" dirty="0" smtClean="0">
              <a:solidFill>
                <a:srgbClr val="003865">
                  <a:lumMod val="75000"/>
                  <a:lumOff val="25000"/>
                </a:srgbClr>
              </a:solidFill>
              <a:hlinkClick r:id="rId3"/>
            </a:endParaRPr>
          </a:p>
          <a:p>
            <a:pPr algn="ctr"/>
            <a:endParaRPr lang="en-US" sz="2400" u="sng" dirty="0">
              <a:solidFill>
                <a:srgbClr val="003865">
                  <a:lumMod val="75000"/>
                  <a:lumOff val="25000"/>
                </a:srgbClr>
              </a:solidFill>
              <a:hlinkClick r:id="rId3"/>
            </a:endParaRPr>
          </a:p>
          <a:p>
            <a:pPr algn="ctr"/>
            <a:endParaRPr lang="en-US" sz="2400" u="sng" dirty="0" smtClean="0">
              <a:solidFill>
                <a:srgbClr val="003865">
                  <a:lumMod val="75000"/>
                  <a:lumOff val="25000"/>
                </a:srgbClr>
              </a:solidFill>
              <a:hlinkClick r:id="rId3"/>
            </a:endParaRPr>
          </a:p>
          <a:p>
            <a:pPr algn="ctr"/>
            <a:endParaRPr lang="en-US" sz="2400" u="sng" dirty="0">
              <a:solidFill>
                <a:srgbClr val="003865">
                  <a:lumMod val="75000"/>
                  <a:lumOff val="25000"/>
                </a:srgbClr>
              </a:solidFill>
              <a:hlinkClick r:id="rId3"/>
            </a:endParaRPr>
          </a:p>
          <a:p>
            <a:pPr algn="ctr"/>
            <a:endParaRPr lang="en-US" sz="2400" u="sng" dirty="0" smtClean="0">
              <a:solidFill>
                <a:srgbClr val="003865">
                  <a:lumMod val="75000"/>
                  <a:lumOff val="25000"/>
                </a:srgbClr>
              </a:solidFill>
              <a:hlinkClick r:id="rId3"/>
            </a:endParaRPr>
          </a:p>
          <a:p>
            <a:pPr algn="ctr"/>
            <a:endParaRPr lang="en-US" sz="2400" u="sng" dirty="0">
              <a:solidFill>
                <a:srgbClr val="003865">
                  <a:lumMod val="75000"/>
                  <a:lumOff val="25000"/>
                </a:srgbClr>
              </a:solidFill>
            </a:endParaRPr>
          </a:p>
          <a:p>
            <a:pPr algn="ctr"/>
            <a:endParaRPr lang="en-US" sz="2400" u="sng" dirty="0" smtClean="0">
              <a:solidFill>
                <a:srgbClr val="003865">
                  <a:lumMod val="75000"/>
                  <a:lumOff val="25000"/>
                </a:srgbClr>
              </a:solidFill>
              <a:hlinkClick r:id="rId3"/>
            </a:endParaRPr>
          </a:p>
          <a:p>
            <a:pPr algn="ctr"/>
            <a:endParaRPr lang="en-US" sz="2400" u="sng" dirty="0">
              <a:solidFill>
                <a:srgbClr val="003865">
                  <a:lumMod val="75000"/>
                  <a:lumOff val="25000"/>
                </a:srgbClr>
              </a:solidFill>
            </a:endParaRPr>
          </a:p>
          <a:p>
            <a:pPr algn="ctr"/>
            <a:endParaRPr lang="en-US" sz="2400" u="sng" dirty="0">
              <a:solidFill>
                <a:srgbClr val="003865">
                  <a:lumMod val="75000"/>
                  <a:lumOff val="25000"/>
                </a:srgbClr>
              </a:solidFill>
            </a:endParaRPr>
          </a:p>
          <a:p>
            <a:pPr algn="ctr"/>
            <a:endParaRPr lang="en-US" sz="2400" dirty="0">
              <a:solidFill>
                <a:srgbClr val="003865"/>
              </a:solidFill>
            </a:endParaRPr>
          </a:p>
          <a:p>
            <a:pPr algn="ctr"/>
            <a:endParaRPr lang="en-US" sz="2400" u="sng" dirty="0">
              <a:solidFill>
                <a:srgbClr val="003865"/>
              </a:solidFill>
            </a:endParaRPr>
          </a:p>
          <a:p>
            <a:endParaRPr lang="en-US" sz="1350" dirty="0">
              <a:solidFill>
                <a:srgbClr val="003865"/>
              </a:solidFill>
            </a:endParaRPr>
          </a:p>
        </p:txBody>
      </p:sp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1143000" y="2093022"/>
            <a:ext cx="6858000" cy="1299950"/>
          </a:xfrm>
        </p:spPr>
        <p:txBody>
          <a:bodyPr/>
          <a:lstStyle/>
          <a:p>
            <a:r>
              <a:rPr lang="en-US" sz="45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78557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Voice of the Customer – Part II</a:t>
            </a:r>
            <a:br>
              <a:rPr lang="en-US" dirty="0" smtClean="0"/>
            </a:br>
            <a:r>
              <a:rPr lang="en-US" dirty="0" smtClean="0"/>
              <a:t>Ongoing Engagement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019175" cy="365125"/>
          </a:xfrm>
        </p:spPr>
        <p:txBody>
          <a:bodyPr/>
          <a:lstStyle/>
          <a:p>
            <a:fld id="{F4B91AA0-3BA7-4036-A3DA-317C6C4FFA29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52" y="155529"/>
            <a:ext cx="4906060" cy="33223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76151" y="5033319"/>
            <a:ext cx="3789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Moderated by</a:t>
            </a:r>
          </a:p>
          <a:p>
            <a:pPr algn="ctr"/>
            <a:r>
              <a:rPr lang="en-US" dirty="0" smtClean="0"/>
              <a:t>Laurie Ryan, PECS Partner Relations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43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57577" y="152400"/>
            <a:ext cx="8706119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Voice of the Customer – Part II</a:t>
            </a:r>
            <a:br>
              <a:rPr lang="en-US" dirty="0" smtClean="0"/>
            </a:br>
            <a:r>
              <a:rPr lang="en-US" dirty="0" smtClean="0"/>
              <a:t>Ongoing Engagement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01501"/>
            <a:ext cx="4356581" cy="2950209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69536" y="1594627"/>
            <a:ext cx="4294160" cy="458233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3865"/>
                </a:solidFill>
              </a:rPr>
              <a:t>Kristine Elwood</a:t>
            </a:r>
            <a:endParaRPr lang="en-US" dirty="0">
              <a:solidFill>
                <a:srgbClr val="003865"/>
              </a:solidFill>
            </a:endParaRPr>
          </a:p>
          <a:p>
            <a:pPr marL="228600" lvl="0" indent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None/>
            </a:pPr>
            <a:r>
              <a:rPr lang="en-US" sz="2400" dirty="0" smtClean="0">
                <a:solidFill>
                  <a:srgbClr val="003865"/>
                </a:solidFill>
              </a:rPr>
              <a:t>State Aid</a:t>
            </a:r>
          </a:p>
          <a:p>
            <a:pPr marL="571500" lvl="0" indent="-34290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Wingdings" panose="05000000000000000000" pitchFamily="2" charset="2"/>
              <a:buChar char="ü"/>
            </a:pPr>
            <a:endParaRPr lang="en-US" dirty="0">
              <a:solidFill>
                <a:srgbClr val="003865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3865"/>
                </a:solidFill>
              </a:rPr>
              <a:t>Keith Mensah</a:t>
            </a:r>
          </a:p>
          <a:p>
            <a:pPr marL="228600" lvl="0" indent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None/>
            </a:pPr>
            <a:r>
              <a:rPr lang="en-US" dirty="0" smtClean="0">
                <a:solidFill>
                  <a:srgbClr val="003865"/>
                </a:solidFill>
              </a:rPr>
              <a:t>Equity in Transportation</a:t>
            </a:r>
            <a:endParaRPr lang="en-US" sz="2400" dirty="0" smtClean="0">
              <a:solidFill>
                <a:srgbClr val="003865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-US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smtClean="0"/>
              <a:t>Jessica Oh</a:t>
            </a:r>
          </a:p>
          <a:p>
            <a:pPr marL="22860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/>
              <a:t>Highway Sponsorship Program</a:t>
            </a:r>
          </a:p>
          <a:p>
            <a:pPr marL="57150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smtClean="0"/>
              <a:t>John Tompkins</a:t>
            </a:r>
          </a:p>
          <a:p>
            <a:pPr marL="22860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/>
              <a:t>Urban Freight Perspectives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751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19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73786" y="808562"/>
            <a:ext cx="8085582" cy="508125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8600" i="1" dirty="0" smtClean="0"/>
              <a:t>District Spotlights</a:t>
            </a:r>
          </a:p>
          <a:p>
            <a:pPr marL="0" indent="0" algn="ctr">
              <a:buNone/>
            </a:pPr>
            <a:endParaRPr lang="en-US" sz="5400" i="1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1" i="1" dirty="0" smtClean="0"/>
              <a:t>Metro – Dale Gade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1" i="1" dirty="0" smtClean="0"/>
              <a:t>North Area Engineer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5100" b="1" i="1" dirty="0" smtClean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1" i="1" dirty="0" smtClean="0"/>
              <a:t>D7 – Anne Wolff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1" i="1" dirty="0" smtClean="0"/>
              <a:t>Public Engagement Coordinator</a:t>
            </a:r>
            <a:endParaRPr lang="en-US" sz="5100" b="1" i="1" dirty="0" smtClean="0">
              <a:solidFill>
                <a:srgbClr val="B20738"/>
              </a:solidFill>
            </a:endParaRPr>
          </a:p>
          <a:p>
            <a:pPr marL="0" indent="0" algn="ctr">
              <a:buNone/>
            </a:pPr>
            <a:r>
              <a:rPr lang="en-US" sz="5400" i="1" dirty="0" smtClean="0"/>
              <a:t> </a:t>
            </a:r>
            <a:endParaRPr lang="en-US" sz="5400" i="1" dirty="0"/>
          </a:p>
        </p:txBody>
      </p:sp>
    </p:spTree>
    <p:extLst>
      <p:ext uri="{BB962C8B-B14F-4D97-AF65-F5344CB8AC3E}">
        <p14:creationId xmlns:p14="http://schemas.microsoft.com/office/powerpoint/2010/main" val="173527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3865"/>
          </a:solidFill>
        </p:spPr>
        <p:txBody>
          <a:bodyPr/>
          <a:lstStyle/>
          <a:p>
            <a:r>
              <a:rPr lang="en-US" dirty="0" smtClean="0"/>
              <a:t>Smith Avenue - High Bridge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616782"/>
            <a:ext cx="7818052" cy="2457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4422440"/>
            <a:ext cx="7818052" cy="235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09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3865"/>
          </a:solidFill>
        </p:spPr>
        <p:txBody>
          <a:bodyPr/>
          <a:lstStyle/>
          <a:p>
            <a:r>
              <a:rPr lang="en-US" dirty="0"/>
              <a:t>Smith Avenue - High Bridge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49447"/>
          <a:stretch/>
        </p:blipFill>
        <p:spPr>
          <a:xfrm>
            <a:off x="1045563" y="4908884"/>
            <a:ext cx="7007902" cy="17317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182" y="1434818"/>
            <a:ext cx="4949636" cy="319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6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3865"/>
          </a:solidFill>
        </p:spPr>
        <p:txBody>
          <a:bodyPr/>
          <a:lstStyle/>
          <a:p>
            <a:r>
              <a:rPr lang="en-US" dirty="0"/>
              <a:t>Smith Avenue - High Bridge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9824" y="1378783"/>
            <a:ext cx="425814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OTHER TOPICS</a:t>
            </a:r>
          </a:p>
          <a:p>
            <a:endParaRPr lang="en-US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TREE REMOVALS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ENGAGEMENT ON A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4f PROPERTY IMPACTS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09362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465628"/>
            <a:ext cx="9144000" cy="971387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400" b="1" dirty="0"/>
              <a:t>Heron Lake - RCUT Education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Anne Wolff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 Public Engagement Coordinator</a:t>
            </a:r>
          </a:p>
          <a:p>
            <a:r>
              <a:rPr lang="en-US" dirty="0" smtClean="0"/>
              <a:t>District 7</a:t>
            </a:r>
          </a:p>
          <a:p>
            <a:r>
              <a:rPr lang="en-US" dirty="0" smtClean="0"/>
              <a:t>March 7, 2019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" r="1711"/>
          <a:stretch>
            <a:fillRect/>
          </a:stretch>
        </p:blipFill>
        <p:spPr bwMode="auto">
          <a:xfrm>
            <a:off x="0" y="857250"/>
            <a:ext cx="914400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40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Heron Lake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752" y="2038543"/>
            <a:ext cx="4090087" cy="3782005"/>
          </a:xfrm>
        </p:spPr>
      </p:pic>
      <p:sp>
        <p:nvSpPr>
          <p:cNvPr id="9" name="TextBox 8"/>
          <p:cNvSpPr txBox="1"/>
          <p:nvPr/>
        </p:nvSpPr>
        <p:spPr>
          <a:xfrm>
            <a:off x="628650" y="2951721"/>
            <a:ext cx="349696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3865"/>
                </a:solidFill>
              </a:rPr>
              <a:t>75 miles south west of Mankato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dirty="0">
              <a:solidFill>
                <a:srgbClr val="003865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3865"/>
                </a:solidFill>
              </a:rPr>
              <a:t>City along Hwy 60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dirty="0">
              <a:solidFill>
                <a:srgbClr val="003865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3865"/>
                </a:solidFill>
              </a:rPr>
              <a:t>Large agricultural community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rgbClr val="0038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235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Reoccurring Problem: T-Bone Crashes</a:t>
            </a:r>
          </a:p>
        </p:txBody>
      </p:sp>
      <p:sp>
        <p:nvSpPr>
          <p:cNvPr id="56323" name="Text Placeholder 1"/>
          <p:cNvSpPr>
            <a:spLocks noGrp="1"/>
          </p:cNvSpPr>
          <p:nvPr>
            <p:ph sz="half" idx="1"/>
          </p:nvPr>
        </p:nvSpPr>
        <p:spPr>
          <a:xfrm>
            <a:off x="406229" y="2369087"/>
            <a:ext cx="3886200" cy="3437335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/>
              <a:t>10</a:t>
            </a:r>
            <a:r>
              <a:rPr lang="en-US" altLang="en-US" baseline="30000" dirty="0" smtClean="0"/>
              <a:t>th</a:t>
            </a:r>
            <a:r>
              <a:rPr lang="en-US" altLang="en-US" dirty="0" smtClean="0"/>
              <a:t> Street (Jackson CSAH 9)</a:t>
            </a:r>
          </a:p>
          <a:p>
            <a:pPr lvl="1"/>
            <a:r>
              <a:rPr lang="en-US" altLang="en-US" dirty="0" smtClean="0"/>
              <a:t>67% of crashes are right-angle crashes</a:t>
            </a:r>
          </a:p>
          <a:p>
            <a:pPr lvl="1"/>
            <a:r>
              <a:rPr lang="en-US" altLang="en-US" dirty="0" smtClean="0"/>
              <a:t>Almost exclusively far side crashes</a:t>
            </a:r>
          </a:p>
          <a:p>
            <a:pPr lvl="1"/>
            <a:r>
              <a:rPr lang="en-US" altLang="en-US" dirty="0" smtClean="0"/>
              <a:t>2007-2017 Right Angle Crash Severity:</a:t>
            </a:r>
          </a:p>
          <a:p>
            <a:pPr lvl="2"/>
            <a:r>
              <a:rPr lang="en-US" altLang="en-US" sz="1350" dirty="0"/>
              <a:t>2 Fatal Crashes (three deceased)</a:t>
            </a:r>
          </a:p>
          <a:p>
            <a:pPr lvl="2"/>
            <a:r>
              <a:rPr lang="en-US" altLang="en-US" sz="1350" dirty="0"/>
              <a:t>5 Non-Incapacitating Injury </a:t>
            </a:r>
          </a:p>
          <a:p>
            <a:pPr lvl="2"/>
            <a:r>
              <a:rPr lang="en-US" altLang="en-US" sz="1350" dirty="0"/>
              <a:t>2 Possible Injury </a:t>
            </a:r>
          </a:p>
          <a:p>
            <a:pPr lvl="2"/>
            <a:r>
              <a:rPr lang="en-US" altLang="en-US" sz="1350" dirty="0"/>
              <a:t>2 Property Damage</a:t>
            </a:r>
          </a:p>
          <a:p>
            <a:pPr lvl="2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pic>
        <p:nvPicPr>
          <p:cNvPr id="56324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9150" y="2245519"/>
            <a:ext cx="4131469" cy="3244454"/>
          </a:xfrm>
        </p:spPr>
      </p:pic>
    </p:spTree>
    <p:extLst>
      <p:ext uri="{BB962C8B-B14F-4D97-AF65-F5344CB8AC3E}">
        <p14:creationId xmlns:p14="http://schemas.microsoft.com/office/powerpoint/2010/main" val="316871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solidFill>
            <a:srgbClr val="003865"/>
          </a:solidFill>
        </p:spPr>
        <p:txBody>
          <a:bodyPr/>
          <a:lstStyle/>
          <a:p>
            <a:r>
              <a:rPr lang="en-US" altLang="en-US" dirty="0" smtClean="0"/>
              <a:t>RCUT Education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>
          <a:xfrm>
            <a:off x="492549" y="1984616"/>
            <a:ext cx="2534680" cy="22544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 smtClean="0"/>
              <a:t>Tools</a:t>
            </a:r>
          </a:p>
          <a:p>
            <a:pPr lvl="1"/>
            <a:r>
              <a:rPr lang="en-US" altLang="en-US" dirty="0" smtClean="0">
                <a:hlinkClick r:id="rId2"/>
              </a:rPr>
              <a:t>Animation video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Matchbox layout</a:t>
            </a:r>
          </a:p>
          <a:p>
            <a:pPr lvl="1"/>
            <a:r>
              <a:rPr lang="en-US" altLang="en-US" dirty="0" smtClean="0"/>
              <a:t>Handouts</a:t>
            </a:r>
          </a:p>
          <a:p>
            <a:pPr lvl="1"/>
            <a:r>
              <a:rPr lang="en-US" altLang="en-US" dirty="0" smtClean="0"/>
              <a:t>Drone footage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39757" y="2698795"/>
            <a:ext cx="3462979" cy="25972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472" y="2782528"/>
            <a:ext cx="2237649" cy="29131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75" y="4053469"/>
            <a:ext cx="2998235" cy="167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3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Outreach – Go and Tell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726" y="2584815"/>
            <a:ext cx="7886700" cy="3263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 smtClean="0"/>
              <a:t>Shift outreach from “come and see” to “go and tell”</a:t>
            </a:r>
          </a:p>
          <a:p>
            <a:pPr lvl="1"/>
            <a:r>
              <a:rPr lang="en-US" altLang="en-US" dirty="0" smtClean="0"/>
              <a:t>Farm </a:t>
            </a:r>
            <a:r>
              <a:rPr lang="en-US" altLang="en-US" dirty="0"/>
              <a:t>&amp; Home Show</a:t>
            </a:r>
          </a:p>
          <a:p>
            <a:pPr lvl="1"/>
            <a:r>
              <a:rPr lang="en-US" altLang="en-US" dirty="0"/>
              <a:t>Parent Teacher </a:t>
            </a:r>
            <a:r>
              <a:rPr lang="en-US" altLang="en-US" dirty="0" smtClean="0"/>
              <a:t>Conferences/Health Fair</a:t>
            </a:r>
            <a:endParaRPr lang="en-US" altLang="en-US" dirty="0"/>
          </a:p>
          <a:p>
            <a:pPr lvl="1"/>
            <a:r>
              <a:rPr lang="en-US" altLang="en-US" dirty="0"/>
              <a:t>Service club </a:t>
            </a:r>
            <a:r>
              <a:rPr lang="en-US" altLang="en-US" dirty="0" smtClean="0"/>
              <a:t>and community meetings – Lions Club, Senior Citizens Dinner Group</a:t>
            </a:r>
          </a:p>
          <a:p>
            <a:pPr lvl="1"/>
            <a:r>
              <a:rPr lang="en-US" altLang="en-US" dirty="0" smtClean="0"/>
              <a:t>Library event attendance</a:t>
            </a:r>
            <a:endParaRPr lang="en-US" altLang="en-US" dirty="0"/>
          </a:p>
          <a:p>
            <a:pPr lvl="1"/>
            <a:r>
              <a:rPr lang="en-US" altLang="en-US" dirty="0"/>
              <a:t>Construction event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1904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LUNCH</a:t>
            </a:r>
            <a:endParaRPr lang="en-US" sz="9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970" y="155529"/>
            <a:ext cx="4906060" cy="332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5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Keynote Speaker – Jeff Aguy</a:t>
            </a:r>
            <a:br>
              <a:rPr lang="en-US" dirty="0" smtClean="0"/>
            </a:br>
            <a:r>
              <a:rPr lang="en-US" dirty="0" smtClean="0"/>
              <a:t>“We All Should Be Human-Centered Designers”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019175" cy="365125"/>
          </a:xfrm>
        </p:spPr>
        <p:txBody>
          <a:bodyPr/>
          <a:lstStyle/>
          <a:p>
            <a:fld id="{F4B91AA0-3BA7-4036-A3DA-317C6C4FFA29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52" y="155529"/>
            <a:ext cx="4906060" cy="332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913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8227026" cy="914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Keynote Speaker – Jeff Aguy</a:t>
            </a:r>
            <a:br>
              <a:rPr lang="en-US" sz="3200" dirty="0" smtClean="0"/>
            </a:br>
            <a:r>
              <a:rPr lang="en-US" sz="3200" dirty="0">
                <a:solidFill>
                  <a:srgbClr val="FFFFFF"/>
                </a:solidFill>
              </a:rPr>
              <a:t>“We All Should Be Human-Centered Designers”</a:t>
            </a:r>
            <a:endParaRPr lang="en-US" sz="32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Grew </a:t>
            </a:r>
            <a:r>
              <a:rPr lang="en-US" dirty="0"/>
              <a:t>up in a small village in </a:t>
            </a:r>
            <a:r>
              <a:rPr lang="en-US" dirty="0" smtClean="0"/>
              <a:t>Haiti without running </a:t>
            </a:r>
            <a:r>
              <a:rPr lang="en-US" dirty="0"/>
              <a:t>water or flushable </a:t>
            </a:r>
            <a:r>
              <a:rPr lang="en-US" dirty="0" smtClean="0"/>
              <a:t>toilets and only occasional electricity. </a:t>
            </a:r>
            <a:endParaRPr lang="en-US" dirty="0"/>
          </a:p>
          <a:p>
            <a:pPr lvl="0"/>
            <a:r>
              <a:rPr lang="en-US" dirty="0" smtClean="0"/>
              <a:t>A </a:t>
            </a:r>
            <a:r>
              <a:rPr lang="en-US" dirty="0"/>
              <a:t>serial entrepreneur, Jeff has founded or co-founded five businesses in diverse sectors the past 7 years.</a:t>
            </a:r>
          </a:p>
          <a:p>
            <a:r>
              <a:rPr lang="en-US" dirty="0"/>
              <a:t>Currently, he works as the Program Director for Lunar Startups in St. Paul, MN</a:t>
            </a:r>
          </a:p>
          <a:p>
            <a:r>
              <a:rPr lang="en-US" dirty="0" smtClean="0"/>
              <a:t>Bachelor of Science degree in Industrial-Organizational Psychology with a specialization in Statistical Analysis, Master of Arts in Leadership and also holds a Six-Sigma Black Belt Certification. </a:t>
            </a:r>
          </a:p>
          <a:p>
            <a:r>
              <a:rPr lang="en-US" dirty="0" smtClean="0"/>
              <a:t>Possesses </a:t>
            </a:r>
            <a:r>
              <a:rPr lang="en-US" dirty="0"/>
              <a:t>a deep sense of purpose, love for community, and a passion for solving complex problems and designing a better future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82" y="1799869"/>
            <a:ext cx="3886200" cy="3707434"/>
          </a:xfrm>
        </p:spPr>
      </p:pic>
    </p:spTree>
    <p:extLst>
      <p:ext uri="{BB962C8B-B14F-4D97-AF65-F5344CB8AC3E}">
        <p14:creationId xmlns:p14="http://schemas.microsoft.com/office/powerpoint/2010/main" val="366449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Public Engagement Awards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019175" cy="365125"/>
          </a:xfrm>
        </p:spPr>
        <p:txBody>
          <a:bodyPr/>
          <a:lstStyle/>
          <a:p>
            <a:fld id="{F4B91AA0-3BA7-4036-A3DA-317C6C4FFA29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52" y="155529"/>
            <a:ext cx="4906060" cy="332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33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Award for Creativity </a:t>
            </a:r>
            <a:r>
              <a:rPr lang="en-US" b="1" dirty="0"/>
              <a:t>and Innovation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74200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Innovation </a:t>
            </a:r>
            <a:r>
              <a:rPr lang="en-US" dirty="0"/>
              <a:t>is key for advancing public engagement and moving the agency forward.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This </a:t>
            </a:r>
            <a:r>
              <a:rPr lang="en-US" dirty="0"/>
              <a:t>award </a:t>
            </a:r>
            <a:r>
              <a:rPr lang="en-US" dirty="0" smtClean="0"/>
              <a:t>is given </a:t>
            </a:r>
            <a:r>
              <a:rPr lang="en-US" dirty="0"/>
              <a:t>to the project that best demonstrates innovative, creative use of planning, techniques and tools to effectively and meaningfully engage participants in a project or process.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0758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Award for Creativity </a:t>
            </a:r>
            <a:r>
              <a:rPr lang="en-US" b="1" dirty="0"/>
              <a:t>and Innovation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600298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Metro District – 35@94: Downtown to Crosstown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Challenge: </a:t>
            </a:r>
            <a:r>
              <a:rPr lang="en-US" dirty="0" smtClean="0"/>
              <a:t>Long-term closures of key access points; dense, urban setting</a:t>
            </a:r>
          </a:p>
          <a:p>
            <a:pPr marL="0" indent="0">
              <a:buNone/>
            </a:pPr>
            <a:r>
              <a:rPr lang="en-US" b="1" dirty="0" smtClean="0"/>
              <a:t>Approach:</a:t>
            </a:r>
            <a:r>
              <a:rPr lang="en-US" dirty="0" smtClean="0"/>
              <a:t> Implement a stand-alone engagement plan separate from construction communications to be carried out during construction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3201" y="3952834"/>
            <a:ext cx="2788441" cy="18797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3201" y="1825625"/>
            <a:ext cx="2696407" cy="179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984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Award for Respect </a:t>
            </a:r>
            <a:r>
              <a:rPr lang="en-US" b="1" dirty="0"/>
              <a:t>for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Diversity</a:t>
            </a:r>
            <a:r>
              <a:rPr lang="en-US" b="1" dirty="0"/>
              <a:t>, Inclusion and Culture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award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given to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plan,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project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 process that best demonstrates effective engagement of marginalized, underserved,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vulnerable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“hard to reach” populations or a multicultural,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linguistically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diverse and/or bilingual process that reflect a depth and diversity of participants.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6010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Award for Respect </a:t>
            </a:r>
            <a:r>
              <a:rPr lang="en-US" b="1" dirty="0"/>
              <a:t>for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Diversity</a:t>
            </a:r>
            <a:r>
              <a:rPr lang="en-US" b="1" dirty="0"/>
              <a:t>, Inclusion and Culture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66938" y="3952159"/>
            <a:ext cx="2915928" cy="196366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774" y="1788220"/>
            <a:ext cx="2947092" cy="1949279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28650" y="1825625"/>
            <a:ext cx="46002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District 8 - Willmar Wye Project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Challenge: </a:t>
            </a:r>
            <a:r>
              <a:rPr lang="en-US" dirty="0"/>
              <a:t>Engage and involve </a:t>
            </a:r>
            <a:r>
              <a:rPr lang="en-US" dirty="0" smtClean="0"/>
              <a:t>a community </a:t>
            </a:r>
            <a:r>
              <a:rPr lang="en-US" dirty="0"/>
              <a:t>where English is not the first </a:t>
            </a:r>
            <a:r>
              <a:rPr lang="en-US" dirty="0" smtClean="0"/>
              <a:t>language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Approach: </a:t>
            </a:r>
            <a:r>
              <a:rPr lang="en-US" dirty="0"/>
              <a:t>Work through trusted community leaders and the faith </a:t>
            </a:r>
            <a:r>
              <a:rPr lang="en-US" dirty="0" smtClean="0"/>
              <a:t>community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9419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Award for Best Engagement for </a:t>
            </a:r>
            <a:br>
              <a:rPr lang="en-US" b="1" dirty="0" smtClean="0"/>
            </a:br>
            <a:r>
              <a:rPr lang="en-US" b="1" dirty="0" smtClean="0"/>
              <a:t>Small/Medium Project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Quality engagement is critical to successful outcomes. </a:t>
            </a:r>
          </a:p>
          <a:p>
            <a:pPr marL="0" indent="0">
              <a:buNone/>
            </a:pPr>
            <a:r>
              <a:rPr lang="en-US" dirty="0" smtClean="0"/>
              <a:t>This award will be given to the project that best reflects excellence in planning, tools, techniques and efforts in public engagement.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7675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Award for Best Engagement for </a:t>
            </a:r>
            <a:br>
              <a:rPr lang="en-US" b="1" dirty="0" smtClean="0"/>
            </a:br>
            <a:r>
              <a:rPr lang="en-US" b="1" dirty="0" smtClean="0"/>
              <a:t>Small/Medium Project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513295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District 7 - </a:t>
            </a:r>
            <a:r>
              <a:rPr lang="en-US" b="1" dirty="0" smtClean="0"/>
              <a:t>Mini-Roundabouts, Highway </a:t>
            </a:r>
            <a:r>
              <a:rPr lang="en-US" b="1" dirty="0"/>
              <a:t>4 St. James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Challenge: </a:t>
            </a:r>
            <a:r>
              <a:rPr lang="en-US" dirty="0"/>
              <a:t>Convince residents that mini-roundabouts would be the most viable way to keep Hwy 4 running through St. </a:t>
            </a:r>
            <a:r>
              <a:rPr lang="en-US" dirty="0" smtClean="0"/>
              <a:t>James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Approach: </a:t>
            </a:r>
            <a:r>
              <a:rPr lang="en-US" dirty="0"/>
              <a:t>Build public support through </a:t>
            </a:r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953" y="1917577"/>
            <a:ext cx="2851397" cy="189263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663953" y="3810213"/>
            <a:ext cx="3133818" cy="371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420" y="4019050"/>
            <a:ext cx="2834571" cy="182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196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Award for Best Engagement for a </a:t>
            </a:r>
            <a:br>
              <a:rPr lang="en-US" b="1" dirty="0" smtClean="0"/>
            </a:br>
            <a:r>
              <a:rPr lang="en-US" b="1" dirty="0" smtClean="0"/>
              <a:t>Major Project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award </a:t>
            </a: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goes to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major </a:t>
            </a: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project* that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 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reflects excellence in planning, tools, techniques and efforts in public engagement. 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en-US" sz="1800" i="1" dirty="0" smtClean="0">
                <a:solidFill>
                  <a:srgbClr val="00386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*$</a:t>
            </a:r>
            <a:r>
              <a:rPr lang="en-US" sz="1800" i="1" dirty="0">
                <a:solidFill>
                  <a:srgbClr val="00386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 million or more in the metropolitan highway construction district, $10 million in nonmetropolitan highway construction </a:t>
            </a:r>
            <a:r>
              <a:rPr lang="en-US" sz="1800" i="1" dirty="0" smtClean="0">
                <a:solidFill>
                  <a:srgbClr val="00386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districts</a:t>
            </a:r>
            <a:endParaRPr lang="en-US" sz="18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4213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Award for Best Engagement for a </a:t>
            </a:r>
            <a:br>
              <a:rPr lang="en-US" b="1" dirty="0" smtClean="0"/>
            </a:br>
            <a:r>
              <a:rPr lang="en-US" b="1" dirty="0" smtClean="0"/>
              <a:t>Major Project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500867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Metro District: 35@94: Downtown to </a:t>
            </a:r>
            <a:r>
              <a:rPr lang="en-US" b="1" dirty="0" smtClean="0"/>
              <a:t>Crosstown </a:t>
            </a:r>
          </a:p>
          <a:p>
            <a:pPr marL="0" indent="0">
              <a:buNone/>
            </a:pPr>
            <a:r>
              <a:rPr lang="en-US" b="1" dirty="0"/>
              <a:t>Challenge: </a:t>
            </a:r>
            <a:r>
              <a:rPr lang="en-US" dirty="0"/>
              <a:t>Create meaningful engagement with the community throughout the length of the </a:t>
            </a:r>
            <a:r>
              <a:rPr lang="en-US" dirty="0" smtClean="0"/>
              <a:t>project 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Approach: </a:t>
            </a:r>
            <a:r>
              <a:rPr lang="en-US" dirty="0" smtClean="0"/>
              <a:t>One-on-one </a:t>
            </a:r>
            <a:r>
              <a:rPr lang="en-US" dirty="0"/>
              <a:t>meetings with officials, neighborhood associations and community leaders to learn how they would like to be </a:t>
            </a:r>
            <a:r>
              <a:rPr lang="en-US" dirty="0" smtClean="0"/>
              <a:t>engaged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2542" y="4136995"/>
            <a:ext cx="2896657" cy="19470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542" y="1784018"/>
            <a:ext cx="2896657" cy="192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445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Award for Best Engagement for a </a:t>
            </a:r>
            <a:br>
              <a:rPr lang="en-US" b="1" dirty="0" smtClean="0"/>
            </a:br>
            <a:r>
              <a:rPr lang="en-US" b="1" dirty="0" smtClean="0"/>
              <a:t>Major Project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72458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District </a:t>
            </a:r>
            <a:r>
              <a:rPr lang="en-US" b="1" dirty="0"/>
              <a:t>6: Redwing Bridge 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/>
              <a:t>Challenge</a:t>
            </a:r>
            <a:r>
              <a:rPr lang="en-US" b="1" dirty="0" smtClean="0"/>
              <a:t>: </a:t>
            </a:r>
            <a:r>
              <a:rPr lang="en-US" dirty="0"/>
              <a:t>Keep the community connected, aware and engaged throughout the length of the </a:t>
            </a:r>
            <a:r>
              <a:rPr lang="en-US" dirty="0" smtClean="0"/>
              <a:t>project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Approach: </a:t>
            </a:r>
            <a:r>
              <a:rPr lang="en-US" dirty="0"/>
              <a:t>Used multiple channels to connect with the public on their </a:t>
            </a:r>
            <a:r>
              <a:rPr lang="en-US" dirty="0" smtClean="0"/>
              <a:t>terms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7320" y="1825625"/>
            <a:ext cx="2749428" cy="18118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320" y="3973631"/>
            <a:ext cx="2805847" cy="186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455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Award for Ongoing Engagement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award </a:t>
            </a: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recognizes the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 overall </a:t>
            </a: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ongoing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(not project specific) public engagement </a:t>
            </a: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effort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demonstrated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an office or district.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 algn="ctr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5817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Award for Ongoing Engagement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866628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District 7 - Pre-scoping Outreach </a:t>
            </a:r>
            <a:endParaRPr lang="en-US" dirty="0"/>
          </a:p>
          <a:p>
            <a:pPr marL="0" lvl="0" indent="0">
              <a:buClr>
                <a:srgbClr val="003865"/>
              </a:buClr>
              <a:buNone/>
            </a:pPr>
            <a:r>
              <a:rPr lang="en-US" b="1" dirty="0">
                <a:solidFill>
                  <a:srgbClr val="003865"/>
                </a:solidFill>
              </a:rPr>
              <a:t>Challenge: </a:t>
            </a:r>
            <a:r>
              <a:rPr lang="en-US" dirty="0"/>
              <a:t>Address growing number of scope changes due to issues uncovered late in project </a:t>
            </a:r>
            <a:r>
              <a:rPr lang="en-US" dirty="0" smtClean="0"/>
              <a:t>development</a:t>
            </a:r>
            <a:endParaRPr lang="en-US" b="1" dirty="0" smtClean="0">
              <a:solidFill>
                <a:srgbClr val="003865"/>
              </a:solidFill>
            </a:endParaRPr>
          </a:p>
          <a:p>
            <a:pPr marL="0" lvl="0" indent="0">
              <a:buClr>
                <a:srgbClr val="003865"/>
              </a:buClr>
              <a:buNone/>
            </a:pPr>
            <a:r>
              <a:rPr lang="en-US" b="1" dirty="0" smtClean="0">
                <a:solidFill>
                  <a:srgbClr val="003865"/>
                </a:solidFill>
              </a:rPr>
              <a:t>Approach: </a:t>
            </a:r>
            <a:r>
              <a:rPr lang="en-US" dirty="0" smtClean="0"/>
              <a:t>Incorporate </a:t>
            </a:r>
            <a:r>
              <a:rPr lang="en-US" dirty="0"/>
              <a:t>early community outreach to build relationships, gain insights and reduce scope </a:t>
            </a:r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1860" y="1958789"/>
            <a:ext cx="2751685" cy="18319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1860" y="3970154"/>
            <a:ext cx="2751685" cy="183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661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Award for Ongoing Engagement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92877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Office of Aeronautics – Airports are Part of MnDOT Too</a:t>
            </a:r>
            <a:endParaRPr lang="en-US" dirty="0"/>
          </a:p>
          <a:p>
            <a:pPr marL="0" lvl="0" indent="0">
              <a:buClr>
                <a:srgbClr val="003865"/>
              </a:buClr>
              <a:buNone/>
            </a:pPr>
            <a:r>
              <a:rPr lang="en-US" b="1" dirty="0">
                <a:solidFill>
                  <a:srgbClr val="003865"/>
                </a:solidFill>
              </a:rPr>
              <a:t>Challenge: </a:t>
            </a:r>
            <a:r>
              <a:rPr lang="en-US" dirty="0"/>
              <a:t>Increase awareness of what local airports do for local and state </a:t>
            </a:r>
            <a:r>
              <a:rPr lang="en-US" dirty="0" smtClean="0"/>
              <a:t>economies</a:t>
            </a:r>
            <a:endParaRPr lang="en-US" b="1" dirty="0" smtClean="0">
              <a:solidFill>
                <a:srgbClr val="003865"/>
              </a:solidFill>
            </a:endParaRPr>
          </a:p>
          <a:p>
            <a:pPr marL="0" lvl="0" indent="0">
              <a:buClr>
                <a:srgbClr val="003865"/>
              </a:buClr>
              <a:buNone/>
            </a:pPr>
            <a:r>
              <a:rPr lang="en-US" b="1" dirty="0" smtClean="0">
                <a:solidFill>
                  <a:srgbClr val="003865"/>
                </a:solidFill>
              </a:rPr>
              <a:t>Approach: </a:t>
            </a:r>
            <a:r>
              <a:rPr lang="en-US" dirty="0"/>
              <a:t>Meet with communities at local airport fly-ins and airshows to help the public understand their airport is a local gateway to the </a:t>
            </a:r>
            <a:r>
              <a:rPr lang="en-US" dirty="0" smtClean="0"/>
              <a:t>world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4058" y="4048399"/>
            <a:ext cx="2761934" cy="18240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947" y="1953631"/>
            <a:ext cx="2738155" cy="183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500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7973812" cy="914400"/>
          </a:xfrm>
        </p:spPr>
        <p:txBody>
          <a:bodyPr>
            <a:normAutofit fontScale="90000"/>
          </a:bodyPr>
          <a:lstStyle/>
          <a:p>
            <a:r>
              <a:rPr lang="en-US" sz="3300" b="1" dirty="0" smtClean="0"/>
              <a:t/>
            </a:r>
            <a:br>
              <a:rPr lang="en-US" sz="3300" b="1" dirty="0" smtClean="0"/>
            </a:br>
            <a:r>
              <a:rPr lang="en-US" b="1" dirty="0" smtClean="0"/>
              <a:t>Commissioner’s Award for Public Engagement 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46404" y="1785577"/>
            <a:ext cx="5150713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000" b="1" dirty="0"/>
              <a:t>Charlie Zelle, MnDOT Commissioner 2013 – </a:t>
            </a:r>
            <a:r>
              <a:rPr lang="en-US" sz="4000" b="1" dirty="0" smtClean="0"/>
              <a:t>2018</a:t>
            </a:r>
          </a:p>
          <a:p>
            <a:r>
              <a:rPr lang="en-US" dirty="0" smtClean="0"/>
              <a:t>Charlie </a:t>
            </a:r>
            <a:r>
              <a:rPr lang="en-US" dirty="0"/>
              <a:t>Zelle made relationship building and engagement with the people of Minnesota an organizational priority. </a:t>
            </a:r>
            <a:endParaRPr lang="en-US" dirty="0" smtClean="0"/>
          </a:p>
          <a:p>
            <a:r>
              <a:rPr lang="en-US" dirty="0" smtClean="0"/>
              <a:t>His </a:t>
            </a:r>
            <a:r>
              <a:rPr lang="en-US" dirty="0"/>
              <a:t>managerial style directly reflected his personal brand of servant leadership and openness by speaking with communities about the impact transportation projects have on people across the state. </a:t>
            </a:r>
            <a:endParaRPr lang="en-US" dirty="0" smtClean="0"/>
          </a:p>
          <a:p>
            <a:r>
              <a:rPr lang="en-US" dirty="0" smtClean="0"/>
              <a:t>His </a:t>
            </a:r>
            <a:r>
              <a:rPr lang="en-US" dirty="0"/>
              <a:t>commitment to engagement was embedded through efforts such as WIG 2.0, our Public Engagement Policy, the Unified Diversity and Inclusion Plan and the 2018-2022 Strategic Operating Plan</a:t>
            </a:r>
            <a:endParaRPr lang="en-US" b="1" dirty="0" smtClean="0"/>
          </a:p>
          <a:p>
            <a:pPr marL="0" indent="0">
              <a:buNone/>
            </a:pPr>
            <a:endParaRPr lang="en-US" b="1" i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24556" y="4536477"/>
            <a:ext cx="2490795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i="1" dirty="0" smtClean="0"/>
              <a:t>“</a:t>
            </a:r>
            <a:r>
              <a:rPr lang="en-US" sz="1300" i="1" dirty="0"/>
              <a:t>It is important that we become known as an organization that listens and acts on or responds to what it hears. It’s what the public deserves and should expect. </a:t>
            </a:r>
            <a:r>
              <a:rPr lang="en-US" sz="1300" i="1" dirty="0" smtClean="0"/>
              <a:t>“</a:t>
            </a:r>
            <a:endParaRPr lang="en-US" sz="1100" i="1" dirty="0"/>
          </a:p>
          <a:p>
            <a:endParaRPr lang="en-US" sz="1100" i="1" dirty="0" smtClean="0"/>
          </a:p>
          <a:p>
            <a:r>
              <a:rPr lang="en-US" sz="1100" i="1" dirty="0" smtClean="0"/>
              <a:t>Charlie Zelle, former MnDOT Commissioner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556" y="1754600"/>
            <a:ext cx="2490795" cy="265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293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0"/>
            <a:ext cx="9143999" cy="68519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73786" y="808562"/>
            <a:ext cx="8085582" cy="47883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i="1" dirty="0" smtClean="0"/>
              <a:t>District Spotlights</a:t>
            </a:r>
            <a:endParaRPr lang="en-US" sz="5400" i="1" dirty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b="1" i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dirty="0" smtClean="0"/>
              <a:t>D6 </a:t>
            </a:r>
            <a:r>
              <a:rPr lang="en-US" sz="3600" i="1" dirty="0" smtClean="0"/>
              <a:t>– </a:t>
            </a:r>
            <a:r>
              <a:rPr lang="en-US" sz="3600" b="1" i="1" dirty="0" smtClean="0"/>
              <a:t>Anne Meyer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dirty="0" smtClean="0"/>
              <a:t>Public Affairs Coordinator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b="1" i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dirty="0" smtClean="0"/>
              <a:t>D2 -  T.J. Melcher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dirty="0" smtClean="0"/>
              <a:t>Public Engagement Director</a:t>
            </a:r>
          </a:p>
          <a:p>
            <a:pPr marL="0" indent="0" algn="ctr">
              <a:buNone/>
            </a:pPr>
            <a:endParaRPr lang="en-US" sz="5400" i="1" dirty="0"/>
          </a:p>
        </p:txBody>
      </p:sp>
    </p:spTree>
    <p:extLst>
      <p:ext uri="{BB962C8B-B14F-4D97-AF65-F5344CB8AC3E}">
        <p14:creationId xmlns:p14="http://schemas.microsoft.com/office/powerpoint/2010/main" val="393614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64970"/>
            <a:ext cx="9144000" cy="971387"/>
          </a:xfrm>
        </p:spPr>
        <p:txBody>
          <a:bodyPr/>
          <a:lstStyle/>
          <a:p>
            <a:r>
              <a:rPr lang="en-US" dirty="0" smtClean="0"/>
              <a:t>2019 Public Engagement Workshop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01850" y="5177904"/>
            <a:ext cx="4940300" cy="822846"/>
          </a:xfrm>
        </p:spPr>
        <p:txBody>
          <a:bodyPr/>
          <a:lstStyle/>
          <a:p>
            <a:r>
              <a:rPr lang="en-US" dirty="0" smtClean="0"/>
              <a:t>District Spotlight | District 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mndot.gov/</a:t>
            </a: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" t="1" r="3230" b="-1"/>
          <a:stretch/>
        </p:blipFill>
        <p:spPr>
          <a:xfrm>
            <a:off x="0" y="857250"/>
            <a:ext cx="9144000" cy="3207720"/>
          </a:xfrm>
        </p:spPr>
      </p:pic>
    </p:spTree>
    <p:extLst>
      <p:ext uri="{BB962C8B-B14F-4D97-AF65-F5344CB8AC3E}">
        <p14:creationId xmlns:p14="http://schemas.microsoft.com/office/powerpoint/2010/main" val="36332456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the customer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249" r="1249"/>
          <a:stretch/>
        </p:blipFill>
        <p:spPr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1925" y="4230254"/>
            <a:ext cx="38004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Hwy 2- Bagley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Location: 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Between Hwy 92 and Clearwater CR 25</a:t>
            </a:r>
          </a:p>
          <a:p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SP: 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1502-30</a:t>
            </a:r>
          </a:p>
          <a:p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Project: 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Sealcoat (5 miles)</a:t>
            </a:r>
          </a:p>
          <a:p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Dates: 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mid-Aug to mid-Sept 2018 (Letting 3/23/2018)</a:t>
            </a:r>
          </a:p>
          <a:p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 Estimate: 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$150,000</a:t>
            </a:r>
          </a:p>
          <a:p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Traffic Impacts: 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Lane closures</a:t>
            </a:r>
          </a:p>
          <a:p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Benefits: 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Smoother, longer lasting road surface</a:t>
            </a:r>
          </a:p>
        </p:txBody>
      </p:sp>
    </p:spTree>
    <p:extLst>
      <p:ext uri="{BB962C8B-B14F-4D97-AF65-F5344CB8AC3E}">
        <p14:creationId xmlns:p14="http://schemas.microsoft.com/office/powerpoint/2010/main" val="175704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straight path?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51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5095196" y="1940978"/>
            <a:ext cx="4095740" cy="3511823"/>
            <a:chOff x="4044866" y="1313195"/>
            <a:chExt cx="5460986" cy="468243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44866" y="1313195"/>
              <a:ext cx="2382253" cy="468243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283944" y="5262612"/>
              <a:ext cx="322190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Initial support from City Council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50118" y="3324041"/>
              <a:ext cx="3023990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Support shown at County Fair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66282" y="2055614"/>
              <a:ext cx="90101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Detour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482" t="4060" r="17247" b="17583"/>
            <a:stretch/>
          </p:blipFill>
          <p:spPr>
            <a:xfrm>
              <a:off x="4872796" y="1935293"/>
              <a:ext cx="663985" cy="55411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290590">
              <a:off x="5446721" y="5072188"/>
              <a:ext cx="439121" cy="891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355246">
              <a:off x="5337840" y="3304536"/>
              <a:ext cx="322920" cy="709717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37298" y="1972185"/>
            <a:ext cx="4019322" cy="2908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8625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Derailed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5624513"/>
            <a:ext cx="1019175" cy="273844"/>
          </a:xfrm>
        </p:spPr>
        <p:txBody>
          <a:bodyPr/>
          <a:lstStyle/>
          <a:p>
            <a:fld id="{9A198C9B-0587-4A1E-9E03-E4C9FE222F08}" type="datetime1">
              <a:rPr lang="en-US" smtClean="0"/>
              <a:t>3/12/2019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047435" y="5624513"/>
            <a:ext cx="1096565" cy="273844"/>
          </a:xfrm>
        </p:spPr>
        <p:txBody>
          <a:bodyPr/>
          <a:lstStyle/>
          <a:p>
            <a:fld id="{48F63A3B-78C7-47BE-AE5E-E10140E04643}" type="slidenum">
              <a:rPr lang="en-US" smtClean="0"/>
              <a:t>52</a:t>
            </a:fld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96549">
            <a:off x="160371" y="1435670"/>
            <a:ext cx="8644689" cy="470553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089527" y="5146179"/>
            <a:ext cx="193213" cy="1986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/>
          <p:cNvSpPr/>
          <p:nvPr/>
        </p:nvSpPr>
        <p:spPr>
          <a:xfrm>
            <a:off x="1753986" y="4220613"/>
            <a:ext cx="193213" cy="1986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Oval 12"/>
          <p:cNvSpPr/>
          <p:nvPr/>
        </p:nvSpPr>
        <p:spPr>
          <a:xfrm>
            <a:off x="2828646" y="3213367"/>
            <a:ext cx="193213" cy="1986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Oval 14"/>
          <p:cNvSpPr/>
          <p:nvPr/>
        </p:nvSpPr>
        <p:spPr>
          <a:xfrm>
            <a:off x="3734049" y="2344450"/>
            <a:ext cx="193213" cy="1986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/>
          <p:cNvSpPr/>
          <p:nvPr/>
        </p:nvSpPr>
        <p:spPr>
          <a:xfrm>
            <a:off x="4846994" y="2111344"/>
            <a:ext cx="193213" cy="1986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/>
          <p:cNvSpPr/>
          <p:nvPr/>
        </p:nvSpPr>
        <p:spPr>
          <a:xfrm>
            <a:off x="4582876" y="3738610"/>
            <a:ext cx="193213" cy="1986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TextBox 19"/>
          <p:cNvSpPr txBox="1"/>
          <p:nvPr/>
        </p:nvSpPr>
        <p:spPr>
          <a:xfrm>
            <a:off x="4733233" y="3808614"/>
            <a:ext cx="976121" cy="680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5" dirty="0"/>
              <a:t>Mar 8- 2</a:t>
            </a:r>
            <a:r>
              <a:rPr lang="en-US" sz="1275" baseline="30000" dirty="0"/>
              <a:t>nd</a:t>
            </a:r>
            <a:r>
              <a:rPr lang="en-US" sz="1275" dirty="0"/>
              <a:t> Public meeting</a:t>
            </a:r>
          </a:p>
        </p:txBody>
      </p:sp>
      <p:sp>
        <p:nvSpPr>
          <p:cNvPr id="21" name="Oval 20"/>
          <p:cNvSpPr/>
          <p:nvPr/>
        </p:nvSpPr>
        <p:spPr>
          <a:xfrm>
            <a:off x="3757993" y="4693020"/>
            <a:ext cx="193213" cy="1986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TextBox 21"/>
          <p:cNvSpPr txBox="1"/>
          <p:nvPr/>
        </p:nvSpPr>
        <p:spPr>
          <a:xfrm>
            <a:off x="4002455" y="4611887"/>
            <a:ext cx="117857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5" dirty="0"/>
              <a:t>Mar 13- Social media blitz</a:t>
            </a:r>
          </a:p>
        </p:txBody>
      </p:sp>
      <p:sp>
        <p:nvSpPr>
          <p:cNvPr id="23" name="Oval 22"/>
          <p:cNvSpPr/>
          <p:nvPr/>
        </p:nvSpPr>
        <p:spPr>
          <a:xfrm>
            <a:off x="5068473" y="5157316"/>
            <a:ext cx="193213" cy="1986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Box 23"/>
          <p:cNvSpPr txBox="1"/>
          <p:nvPr/>
        </p:nvSpPr>
        <p:spPr>
          <a:xfrm>
            <a:off x="5333695" y="5177158"/>
            <a:ext cx="1952009" cy="288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75" dirty="0"/>
              <a:t>Mar 26- 3</a:t>
            </a:r>
            <a:r>
              <a:rPr lang="en-US" sz="1275" baseline="30000" dirty="0"/>
              <a:t>rd</a:t>
            </a:r>
            <a:r>
              <a:rPr lang="en-US" sz="1275" dirty="0"/>
              <a:t> public meeting</a:t>
            </a:r>
          </a:p>
        </p:txBody>
      </p:sp>
      <p:sp>
        <p:nvSpPr>
          <p:cNvPr id="25" name="Oval 24"/>
          <p:cNvSpPr/>
          <p:nvPr/>
        </p:nvSpPr>
        <p:spPr>
          <a:xfrm>
            <a:off x="6465351" y="3837936"/>
            <a:ext cx="193213" cy="1986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TextBox 25"/>
          <p:cNvSpPr txBox="1"/>
          <p:nvPr/>
        </p:nvSpPr>
        <p:spPr>
          <a:xfrm>
            <a:off x="6658564" y="3937262"/>
            <a:ext cx="2404907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5" dirty="0"/>
              <a:t>Mar 28- City Council votes to not support</a:t>
            </a:r>
          </a:p>
        </p:txBody>
      </p:sp>
      <p:sp>
        <p:nvSpPr>
          <p:cNvPr id="27" name="Oval 26"/>
          <p:cNvSpPr/>
          <p:nvPr/>
        </p:nvSpPr>
        <p:spPr>
          <a:xfrm>
            <a:off x="7837552" y="2223213"/>
            <a:ext cx="193213" cy="1986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TextBox 27"/>
          <p:cNvSpPr txBox="1"/>
          <p:nvPr/>
        </p:nvSpPr>
        <p:spPr>
          <a:xfrm>
            <a:off x="6744457" y="1801072"/>
            <a:ext cx="117941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75" dirty="0"/>
              <a:t>MnDOT pulls the project</a:t>
            </a:r>
          </a:p>
        </p:txBody>
      </p:sp>
      <p:sp>
        <p:nvSpPr>
          <p:cNvPr id="29" name="Oval 28">
            <a:extLst>
              <a:ext uri="{FF2B5EF4-FFF2-40B4-BE49-F238E27FC236}">
                <a16:creationId xmlns="" xmlns:a16="http://schemas.microsoft.com/office/drawing/2014/main" id="{5F32D46E-467C-4E13-9CB7-8FEF331B71D4}"/>
              </a:ext>
            </a:extLst>
          </p:cNvPr>
          <p:cNvSpPr/>
          <p:nvPr/>
        </p:nvSpPr>
        <p:spPr>
          <a:xfrm>
            <a:off x="5316562" y="2891600"/>
            <a:ext cx="193213" cy="1986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B82EF22B-DBE4-417C-AA26-924892344572}"/>
              </a:ext>
            </a:extLst>
          </p:cNvPr>
          <p:cNvSpPr txBox="1"/>
          <p:nvPr/>
        </p:nvSpPr>
        <p:spPr>
          <a:xfrm>
            <a:off x="5562055" y="2875794"/>
            <a:ext cx="1476879" cy="288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75" dirty="0"/>
              <a:t>Mar 8- PECS Survey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B82EF22B-DBE4-417C-AA26-924892344572}"/>
              </a:ext>
            </a:extLst>
          </p:cNvPr>
          <p:cNvSpPr txBox="1"/>
          <p:nvPr/>
        </p:nvSpPr>
        <p:spPr>
          <a:xfrm>
            <a:off x="4776089" y="1814325"/>
            <a:ext cx="2516125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5" dirty="0"/>
              <a:t>Mar 6- Business walk through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B82EF22B-DBE4-417C-AA26-924892344572}"/>
              </a:ext>
            </a:extLst>
          </p:cNvPr>
          <p:cNvSpPr txBox="1"/>
          <p:nvPr/>
        </p:nvSpPr>
        <p:spPr>
          <a:xfrm>
            <a:off x="2255156" y="1868749"/>
            <a:ext cx="1747299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5" dirty="0"/>
              <a:t>Feb 21- Meet with Chamber of Commerce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B82EF22B-DBE4-417C-AA26-924892344572}"/>
              </a:ext>
            </a:extLst>
          </p:cNvPr>
          <p:cNvSpPr txBox="1"/>
          <p:nvPr/>
        </p:nvSpPr>
        <p:spPr>
          <a:xfrm>
            <a:off x="1280506" y="2976963"/>
            <a:ext cx="1747299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5" dirty="0"/>
              <a:t>Feb 20- Public hearing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B82EF22B-DBE4-417C-AA26-924892344572}"/>
              </a:ext>
            </a:extLst>
          </p:cNvPr>
          <p:cNvSpPr txBox="1"/>
          <p:nvPr/>
        </p:nvSpPr>
        <p:spPr>
          <a:xfrm>
            <a:off x="406856" y="3856154"/>
            <a:ext cx="1747299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5" dirty="0"/>
              <a:t>Aug 3-6 Clearwater County Fair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B82EF22B-DBE4-417C-AA26-924892344572}"/>
              </a:ext>
            </a:extLst>
          </p:cNvPr>
          <p:cNvSpPr txBox="1"/>
          <p:nvPr/>
        </p:nvSpPr>
        <p:spPr>
          <a:xfrm>
            <a:off x="1318745" y="5344831"/>
            <a:ext cx="1747299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5" dirty="0"/>
              <a:t>Initial support from City Council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82" t="4060" r="17247" b="17583"/>
          <a:stretch/>
        </p:blipFill>
        <p:spPr>
          <a:xfrm rot="3909076">
            <a:off x="4172104" y="2182725"/>
            <a:ext cx="305828" cy="25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8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BREAK</a:t>
            </a:r>
            <a:endParaRPr lang="en-US" sz="9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970" y="155529"/>
            <a:ext cx="4906060" cy="332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0"/>
            <a:ext cx="9143999" cy="68519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73786" y="808562"/>
            <a:ext cx="8085582" cy="478839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5400" i="1" dirty="0" smtClean="0"/>
              <a:t>District Spotlights</a:t>
            </a:r>
          </a:p>
          <a:p>
            <a:pPr marL="0" indent="0" algn="ctr">
              <a:buNone/>
            </a:pPr>
            <a:endParaRPr lang="en-US" sz="5400" i="1" dirty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dirty="0" smtClean="0"/>
              <a:t>District 4 </a:t>
            </a:r>
            <a:r>
              <a:rPr lang="en-US" sz="3600" i="1" dirty="0" smtClean="0"/>
              <a:t>– </a:t>
            </a:r>
            <a:r>
              <a:rPr lang="en-US" sz="3600" b="1" i="1" dirty="0" smtClean="0"/>
              <a:t>Bryan Christensen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dirty="0" smtClean="0"/>
              <a:t>Public Engagement Coordinator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b="1" i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dirty="0" smtClean="0"/>
              <a:t>District 3 -  Jon Mason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dirty="0" smtClean="0"/>
              <a:t>Senior Planner</a:t>
            </a:r>
          </a:p>
          <a:p>
            <a:pPr marL="0" indent="0" algn="ctr">
              <a:buNone/>
            </a:pPr>
            <a:endParaRPr lang="en-US" sz="5400" i="1" dirty="0"/>
          </a:p>
        </p:txBody>
      </p:sp>
    </p:spTree>
    <p:extLst>
      <p:ext uri="{BB962C8B-B14F-4D97-AF65-F5344CB8AC3E}">
        <p14:creationId xmlns:p14="http://schemas.microsoft.com/office/powerpoint/2010/main" val="186573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Voice of the Customer – Part III</a:t>
            </a:r>
            <a:br>
              <a:rPr lang="en-US" dirty="0" smtClean="0"/>
            </a:br>
            <a:r>
              <a:rPr lang="en-US" dirty="0" smtClean="0"/>
              <a:t>District Engagement Plans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019175" cy="365125"/>
          </a:xfrm>
        </p:spPr>
        <p:txBody>
          <a:bodyPr/>
          <a:lstStyle/>
          <a:p>
            <a:fld id="{F4B91AA0-3BA7-4036-A3DA-317C6C4FFA29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52" y="155529"/>
            <a:ext cx="4906060" cy="33223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6151" y="5033319"/>
            <a:ext cx="3789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Moderated by</a:t>
            </a:r>
          </a:p>
          <a:p>
            <a:pPr algn="ctr"/>
            <a:r>
              <a:rPr lang="en-US" dirty="0" smtClean="0"/>
              <a:t>Renee Raduenz, PECS Deputy Director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015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Closing Remarks and Next Steps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1748117" y="5041204"/>
            <a:ext cx="5755341" cy="109712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Richard D. Davis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Director − Public Engagement &amp; Constituent Services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019175" cy="365125"/>
          </a:xfrm>
        </p:spPr>
        <p:txBody>
          <a:bodyPr/>
          <a:lstStyle/>
          <a:p>
            <a:fld id="{F4B91AA0-3BA7-4036-A3DA-317C6C4FFA29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52" y="155529"/>
            <a:ext cx="4906060" cy="332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314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57577" y="152400"/>
            <a:ext cx="8706119" cy="914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Next Steps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1500"/>
            <a:ext cx="4513575" cy="3056523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69536" y="1465729"/>
            <a:ext cx="4294160" cy="4890623"/>
          </a:xfrm>
        </p:spPr>
        <p:txBody>
          <a:bodyPr>
            <a:normAutofit fontScale="92500" lnSpcReduction="10000"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3865"/>
                </a:solidFill>
              </a:rPr>
              <a:t>Workshop evaluations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None/>
            </a:pPr>
            <a:endParaRPr lang="en-US" dirty="0" smtClean="0">
              <a:solidFill>
                <a:srgbClr val="003865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3865"/>
                </a:solidFill>
              </a:rPr>
              <a:t>Research meetings with DMTs and office directors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Wingdings" panose="05000000000000000000" pitchFamily="2" charset="2"/>
              <a:buChar char="ü"/>
            </a:pPr>
            <a:endParaRPr lang="en-US" dirty="0" smtClean="0">
              <a:solidFill>
                <a:srgbClr val="003865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3865"/>
                </a:solidFill>
              </a:rPr>
              <a:t>FY20-21 Business Planning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None/>
            </a:pPr>
            <a:endParaRPr lang="en-US" dirty="0" smtClean="0">
              <a:solidFill>
                <a:srgbClr val="003865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3865"/>
                </a:solidFill>
              </a:rPr>
              <a:t>District engagement plans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Wingdings" panose="05000000000000000000" pitchFamily="2" charset="2"/>
              <a:buChar char="ü"/>
            </a:pPr>
            <a:endParaRPr lang="en-US" dirty="0" smtClean="0">
              <a:solidFill>
                <a:srgbClr val="003865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smtClean="0"/>
              <a:t>Public Engagement Policy revisions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smtClean="0"/>
              <a:t>Evaluating and Right-Sizing PE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marL="228600" indent="-227013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smtClean="0"/>
              <a:t>Training opportunities</a:t>
            </a:r>
          </a:p>
          <a:p>
            <a:pPr marL="57150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1AA0-3BA7-4036-A3DA-317C6C4FFA29}" type="datetime1">
              <a:rPr lang="en-US" smtClean="0">
                <a:solidFill>
                  <a:srgbClr val="000000"/>
                </a:solidFill>
              </a:rPr>
              <a:pPr/>
              <a:t>3/12/2019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mndot.gov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57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1621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THANK YOU!</a:t>
            </a:r>
            <a:endParaRPr lang="en-US" sz="9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970" y="155529"/>
            <a:ext cx="4906060" cy="332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template-4x3.pptx" id="{8B3B34D9-BE42-40DD-A045-D7364E031164}" vid="{EA998505-FD38-4A03-8D44-20BB348C143B}"/>
    </a:ext>
  </a:extLst>
</a:theme>
</file>

<file path=ppt/theme/theme2.xml><?xml version="1.0" encoding="utf-8"?>
<a:theme xmlns:a="http://schemas.openxmlformats.org/drawingml/2006/main" name="1_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3.xml><?xml version="1.0" encoding="utf-8"?>
<a:theme xmlns:a="http://schemas.openxmlformats.org/drawingml/2006/main" name="2_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template-16x9.pptx" id="{FFA6567B-003C-4EDD-B4B1-434C2288AA53}" vid="{0DFF6D1D-E85A-48B0-AFAA-62A7A52994A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DFDE64AAE0974A8908DD3553DDBF03" ma:contentTypeVersion="0" ma:contentTypeDescription="Create a new document." ma:contentTypeScope="" ma:versionID="46a287b4c15f326c72e9d063441dc05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8389D6-E0FD-469D-8587-EA39AB285030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B153553-7048-44C0-962D-31C90BA4F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B02A75-BCB0-4986-B381-502234F6C7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4x3</Template>
  <TotalTime>733</TotalTime>
  <Words>1852</Words>
  <Application>Microsoft Office PowerPoint</Application>
  <PresentationFormat>On-screen Show (4:3)</PresentationFormat>
  <Paragraphs>441</Paragraphs>
  <Slides>58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58</vt:i4>
      </vt:variant>
    </vt:vector>
  </HeadingPairs>
  <TitlesOfParts>
    <vt:vector size="66" baseType="lpstr">
      <vt:lpstr>Arial</vt:lpstr>
      <vt:lpstr>Calibri</vt:lpstr>
      <vt:lpstr>NeueHaasGroteskText Std</vt:lpstr>
      <vt:lpstr>Times New Roman</vt:lpstr>
      <vt:lpstr>Wingdings</vt:lpstr>
      <vt:lpstr>MN.IT</vt:lpstr>
      <vt:lpstr>1_MN.IT</vt:lpstr>
      <vt:lpstr>2_MN.IT</vt:lpstr>
      <vt:lpstr>2019 Public Engagement Workshop</vt:lpstr>
      <vt:lpstr>Welcome and Introduction</vt:lpstr>
      <vt:lpstr>Since Last Year</vt:lpstr>
      <vt:lpstr>The Year Ahead</vt:lpstr>
      <vt:lpstr>Today’s Objectives</vt:lpstr>
      <vt:lpstr>Agenda</vt:lpstr>
      <vt:lpstr>Opening Remarks</vt:lpstr>
      <vt:lpstr>Commissioner Margaret Anderson Kelliher</vt:lpstr>
      <vt:lpstr>PowerPoint Presentation</vt:lpstr>
      <vt:lpstr>Voice of the Customer – Part I Project Related Engagement</vt:lpstr>
      <vt:lpstr>Voice of the Customer – Part I Project Related Engagement</vt:lpstr>
      <vt:lpstr>BREAK</vt:lpstr>
      <vt:lpstr>Engagement in Indian Country</vt:lpstr>
      <vt:lpstr> Public Engagement and Tribal Affairs “Where St. Paul meets the Rez” </vt:lpstr>
      <vt:lpstr>PowerPoint Presentation</vt:lpstr>
      <vt:lpstr> Tribal Government to State Government relations (G2G) and  Public Engagement </vt:lpstr>
      <vt:lpstr>MnDOT policies and programs directly affect  Indian tribes and their members</vt:lpstr>
      <vt:lpstr>Must continue educating on Tribal Issues</vt:lpstr>
      <vt:lpstr>Thank you!</vt:lpstr>
      <vt:lpstr>Voice of the Customer – Part II Ongoing Engagement</vt:lpstr>
      <vt:lpstr>Voice of the Customer – Part II Ongoing Engagement</vt:lpstr>
      <vt:lpstr>PowerPoint Presentation</vt:lpstr>
      <vt:lpstr>Smith Avenue - High Bridge</vt:lpstr>
      <vt:lpstr>Smith Avenue - High Bridge</vt:lpstr>
      <vt:lpstr>Smith Avenue - High Bridge</vt:lpstr>
      <vt:lpstr> Heron Lake - RCUT Education</vt:lpstr>
      <vt:lpstr>Heron Lake</vt:lpstr>
      <vt:lpstr>Reoccurring Problem: T-Bone Crashes</vt:lpstr>
      <vt:lpstr>RCUT Education</vt:lpstr>
      <vt:lpstr>Outreach – Go and Tell</vt:lpstr>
      <vt:lpstr>LUNCH</vt:lpstr>
      <vt:lpstr>Keynote Speaker – Jeff Aguy “We All Should Be Human-Centered Designers”</vt:lpstr>
      <vt:lpstr>Keynote Speaker – Jeff Aguy “We All Should Be Human-Centered Designers”</vt:lpstr>
      <vt:lpstr>Public Engagement Awards</vt:lpstr>
      <vt:lpstr> Award for Creativity and Innovation  </vt:lpstr>
      <vt:lpstr> Award for Creativity and Innovation  </vt:lpstr>
      <vt:lpstr>  Award for Respect for  Diversity, Inclusion and Culture   </vt:lpstr>
      <vt:lpstr>  Award for Respect for  Diversity, Inclusion and Culture   </vt:lpstr>
      <vt:lpstr>  Award for Best Engagement for  Small/Medium Project  </vt:lpstr>
      <vt:lpstr>  Award for Best Engagement for  Small/Medium Project  </vt:lpstr>
      <vt:lpstr>  Award for Best Engagement for a  Major Project  </vt:lpstr>
      <vt:lpstr>  Award for Best Engagement for a  Major Project  </vt:lpstr>
      <vt:lpstr>  Award for Best Engagement for a  Major Project  </vt:lpstr>
      <vt:lpstr> Award for Ongoing Engagement </vt:lpstr>
      <vt:lpstr> Award for Ongoing Engagement </vt:lpstr>
      <vt:lpstr> Award for Ongoing Engagement </vt:lpstr>
      <vt:lpstr> Commissioner’s Award for Public Engagement  </vt:lpstr>
      <vt:lpstr>PowerPoint Presentation</vt:lpstr>
      <vt:lpstr>2019 Public Engagement Workshop</vt:lpstr>
      <vt:lpstr>Voice of the customer</vt:lpstr>
      <vt:lpstr>A straight path?</vt:lpstr>
      <vt:lpstr>Derailed</vt:lpstr>
      <vt:lpstr>BREAK</vt:lpstr>
      <vt:lpstr>PowerPoint Presentation</vt:lpstr>
      <vt:lpstr>Voice of the Customer – Part III District Engagement Plans</vt:lpstr>
      <vt:lpstr>Closing Remarks and Next Steps</vt:lpstr>
      <vt:lpstr>Next Steps</vt:lpstr>
      <vt:lpstr>THANK YOU!</vt:lpstr>
    </vt:vector>
  </TitlesOfParts>
  <Company>MnDOT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 Public Engagement Workshop Presentation</dc:title>
  <dc:subject>PowerPoint Template</dc:subject>
  <dc:creator/>
  <cp:keywords/>
  <dc:description>Version 1.1, Released 8-2016</dc:description>
  <cp:lastModifiedBy>Lochner, Marcia (DOT)</cp:lastModifiedBy>
  <cp:revision>88</cp:revision>
  <cp:lastPrinted>2019-03-06T21:01:50Z</cp:lastPrinted>
  <dcterms:created xsi:type="dcterms:W3CDTF">2019-02-06T18:02:32Z</dcterms:created>
  <dcterms:modified xsi:type="dcterms:W3CDTF">2019-03-12T14:51:01Z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0x01010090DFDE64AAE0974A8908DD3553DDBF03</vt:lpwstr>
  </property>
</Properties>
</file>